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85" r:id="rId8"/>
    <p:sldId id="286" r:id="rId9"/>
    <p:sldId id="262" r:id="rId10"/>
    <p:sldId id="263" r:id="rId11"/>
    <p:sldId id="266" r:id="rId12"/>
    <p:sldId id="264" r:id="rId13"/>
    <p:sldId id="265" r:id="rId14"/>
    <p:sldId id="267" r:id="rId15"/>
    <p:sldId id="268" r:id="rId16"/>
    <p:sldId id="280" r:id="rId17"/>
    <p:sldId id="277" r:id="rId18"/>
    <p:sldId id="278" r:id="rId19"/>
    <p:sldId id="269" r:id="rId20"/>
    <p:sldId id="270" r:id="rId21"/>
    <p:sldId id="271" r:id="rId22"/>
    <p:sldId id="273" r:id="rId23"/>
    <p:sldId id="272" r:id="rId24"/>
    <p:sldId id="274" r:id="rId25"/>
    <p:sldId id="275" r:id="rId26"/>
    <p:sldId id="276" r:id="rId27"/>
    <p:sldId id="279" r:id="rId28"/>
    <p:sldId id="281" r:id="rId29"/>
    <p:sldId id="282" r:id="rId30"/>
    <p:sldId id="283" r:id="rId31"/>
    <p:sldId id="28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26"/>
    <p:restoredTop sz="94613"/>
  </p:normalViewPr>
  <p:slideViewPr>
    <p:cSldViewPr snapToGrid="0" snapToObjects="1" showGuides="1">
      <p:cViewPr varScale="1">
        <p:scale>
          <a:sx n="118" d="100"/>
          <a:sy n="118" d="100"/>
        </p:scale>
        <p:origin x="208" y="896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m1 (.5)</c:v>
                </c:pt>
                <c:pt idx="1">
                  <c:v>m2 (.75)</c:v>
                </c:pt>
                <c:pt idx="2">
                  <c:v>m3 (.9)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6.25E-2</c:v>
                </c:pt>
                <c:pt idx="1">
                  <c:v>0.105</c:v>
                </c:pt>
                <c:pt idx="2">
                  <c:v>7.2900000000000006E-2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F44-6345-94E7-3903EA4B45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666309376"/>
        <c:axId val="-977066848"/>
      </c:lineChart>
      <c:catAx>
        <c:axId val="-666309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77066848"/>
        <c:crosses val="autoZero"/>
        <c:auto val="1"/>
        <c:lblAlgn val="ctr"/>
        <c:lblOffset val="100"/>
        <c:noMultiLvlLbl val="0"/>
      </c:catAx>
      <c:valAx>
        <c:axId val="-977066848"/>
        <c:scaling>
          <c:orientation val="minMax"/>
          <c:min val="0.0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66309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93974485607053E-3"/>
          <c:w val="0.99113195596246995"/>
          <c:h val="0.8062349036313319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uniform p(M)p(D|M)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m1 (.5)</c:v>
                </c:pt>
                <c:pt idx="1">
                  <c:v>m2 (.75)</c:v>
                </c:pt>
                <c:pt idx="2">
                  <c:v>m3 (.9)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0.25998336100000002</c:v>
                </c:pt>
                <c:pt idx="1">
                  <c:v>0.436772047</c:v>
                </c:pt>
                <c:pt idx="2">
                  <c:v>0.30324459199999998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975-CA41-9991-FF364E4667B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opinion p(M)p(D|M)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m1 (.5)</c:v>
                </c:pt>
                <c:pt idx="1">
                  <c:v>m2 (.75)</c:v>
                </c:pt>
                <c:pt idx="2">
                  <c:v>m3 (.9)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0.75972447300000001</c:v>
                </c:pt>
                <c:pt idx="1">
                  <c:v>0.14181523500000001</c:v>
                </c:pt>
                <c:pt idx="2">
                  <c:v>9.8460292000000005E-2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975-CA41-9991-FF364E4667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772453792"/>
        <c:axId val="-472526688"/>
      </c:lineChart>
      <c:catAx>
        <c:axId val="-772453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72526688"/>
        <c:crosses val="autoZero"/>
        <c:auto val="1"/>
        <c:lblAlgn val="ctr"/>
        <c:lblOffset val="100"/>
        <c:noMultiLvlLbl val="0"/>
      </c:catAx>
      <c:valAx>
        <c:axId val="-47252668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-772453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2860951255843103"/>
          <c:y val="0.14104366476815999"/>
          <c:w val="0.40722382498531301"/>
          <c:h val="0.255233573199236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png>
</file>

<file path=ppt/media/image20.tiff>
</file>

<file path=ppt/media/image21.tiff>
</file>

<file path=ppt/media/image22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E34C7-216B-D740-B778-CDC7CC6A3012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F9E17-44A4-B64A-AC58-A2B948A6C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93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96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0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2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52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71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7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7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632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28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40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1A1AA-7475-8546-8230-00BBCA08CF7B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FB443-D8AA-1C49-8D69-2BED89C62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17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4: Probability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2970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based on Kevin Knight's notes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梅約納</a:t>
            </a:r>
          </a:p>
          <a:p>
            <a:r>
              <a:rPr lang="en-US" dirty="0"/>
              <a:t>September 1, 2017</a:t>
            </a:r>
          </a:p>
        </p:txBody>
      </p:sp>
    </p:spTree>
    <p:extLst>
      <p:ext uri="{BB962C8B-B14F-4D97-AF65-F5344CB8AC3E}">
        <p14:creationId xmlns:p14="http://schemas.microsoft.com/office/powerpoint/2010/main" val="149710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Bayes' Rule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4368"/>
            <a:ext cx="10515600" cy="4836432"/>
          </a:xfrm>
        </p:spPr>
        <p:txBody>
          <a:bodyPr/>
          <a:lstStyle/>
          <a:p>
            <a:r>
              <a:rPr lang="en-US" dirty="0"/>
              <a:t>P(A|B) = P(A, B)/P(B); P(A, B) = P(A|B)P(B)</a:t>
            </a:r>
          </a:p>
          <a:p>
            <a:r>
              <a:rPr lang="en-US" dirty="0"/>
              <a:t>P(B|A) = P(A, B)/P(A); P(A, B) = P(B|A)P(A)</a:t>
            </a:r>
          </a:p>
          <a:p>
            <a:r>
              <a:rPr lang="en-US" dirty="0"/>
              <a:t>P(A|B)P(B) = P(B|A)P(A)</a:t>
            </a:r>
          </a:p>
          <a:p>
            <a:r>
              <a:rPr lang="en-US" dirty="0"/>
              <a:t>P(A|B) = P(B|A)P(A)/P(B)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067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Law of Total Probability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there be events E</a:t>
            </a:r>
            <a:r>
              <a:rPr lang="en-US" baseline="-25000" dirty="0"/>
              <a:t>1</a:t>
            </a:r>
            <a:r>
              <a:rPr lang="en-US" dirty="0"/>
              <a:t>...</a:t>
            </a:r>
            <a:r>
              <a:rPr lang="en-US" dirty="0" err="1"/>
              <a:t>E</a:t>
            </a:r>
            <a:r>
              <a:rPr lang="en-US" baseline="-25000" dirty="0" err="1"/>
              <a:t>n</a:t>
            </a:r>
            <a:r>
              <a:rPr lang="en-US" dirty="0"/>
              <a:t> that </a:t>
            </a:r>
            <a:r>
              <a:rPr lang="en-US" u="sng" dirty="0"/>
              <a:t>partition</a:t>
            </a:r>
            <a:r>
              <a:rPr lang="en-US" dirty="0"/>
              <a:t> an outcome space (</a:t>
            </a:r>
            <a:r>
              <a:rPr lang="en-US" dirty="0" err="1"/>
              <a:t>Ω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∑</a:t>
            </a:r>
            <a:r>
              <a:rPr lang="en-US" baseline="-25000" dirty="0" err="1"/>
              <a:t>i</a:t>
            </a:r>
            <a:r>
              <a:rPr lang="en-US" baseline="-25000" dirty="0"/>
              <a:t>=1</a:t>
            </a:r>
            <a:r>
              <a:rPr lang="en-US" baseline="30000" dirty="0"/>
              <a:t>n</a:t>
            </a:r>
            <a:r>
              <a:rPr lang="en-US" dirty="0"/>
              <a:t> P(</a:t>
            </a:r>
            <a:r>
              <a:rPr lang="en-US" dirty="0" err="1"/>
              <a:t>E</a:t>
            </a:r>
            <a:r>
              <a:rPr lang="en-US" baseline="-25000" dirty="0" err="1"/>
              <a:t>i</a:t>
            </a:r>
            <a:r>
              <a:rPr lang="en-US" dirty="0"/>
              <a:t>) = 1 </a:t>
            </a:r>
          </a:p>
          <a:p>
            <a:pPr lvl="1"/>
            <a:r>
              <a:rPr lang="en-US" dirty="0"/>
              <a:t>0≤P(</a:t>
            </a:r>
            <a:r>
              <a:rPr lang="en-US" dirty="0" err="1"/>
              <a:t>E</a:t>
            </a:r>
            <a:r>
              <a:rPr lang="en-US" baseline="-25000" dirty="0" err="1"/>
              <a:t>i</a:t>
            </a:r>
            <a:r>
              <a:rPr lang="en-US" dirty="0"/>
              <a:t>)≤1</a:t>
            </a:r>
          </a:p>
          <a:p>
            <a:r>
              <a:rPr lang="en-US" dirty="0"/>
              <a:t>For any B ⊆</a:t>
            </a:r>
            <a:r>
              <a:rPr lang="en-US" dirty="0" err="1"/>
              <a:t>Ω</a:t>
            </a:r>
            <a:endParaRPr lang="en-US" dirty="0"/>
          </a:p>
          <a:p>
            <a:pPr lvl="1"/>
            <a:r>
              <a:rPr lang="en-US" dirty="0"/>
              <a:t>P(B) = ∑</a:t>
            </a:r>
            <a:r>
              <a:rPr lang="en-US" baseline="-25000" dirty="0" err="1"/>
              <a:t>i</a:t>
            </a:r>
            <a:r>
              <a:rPr lang="en-US" baseline="-25000" dirty="0"/>
              <a:t>=1</a:t>
            </a:r>
            <a:r>
              <a:rPr lang="en-US" baseline="30000" dirty="0"/>
              <a:t>n</a:t>
            </a:r>
            <a:r>
              <a:rPr lang="en-US" dirty="0"/>
              <a:t> P(B, </a:t>
            </a:r>
            <a:r>
              <a:rPr lang="en-US" dirty="0" err="1"/>
              <a:t>E</a:t>
            </a:r>
            <a:r>
              <a:rPr lang="en-US" baseline="-25000" dirty="0" err="1"/>
              <a:t>i</a:t>
            </a:r>
            <a:r>
              <a:rPr lang="en-US" dirty="0"/>
              <a:t>)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2838" y="2159001"/>
            <a:ext cx="3530962" cy="286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753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Bayes' Rule and Law of Total Probability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people can read minds! </a:t>
            </a:r>
          </a:p>
          <a:p>
            <a:pPr lvl="1"/>
            <a:r>
              <a:rPr lang="en-US" dirty="0"/>
              <a:t>Not very many of them;</a:t>
            </a:r>
          </a:p>
          <a:p>
            <a:pPr lvl="1"/>
            <a:r>
              <a:rPr lang="en-US" dirty="0"/>
              <a:t>P(MR) = 1/100,000</a:t>
            </a:r>
          </a:p>
          <a:p>
            <a:r>
              <a:rPr lang="en-US" dirty="0"/>
              <a:t>I have invented a mind reader detector test! </a:t>
            </a:r>
          </a:p>
          <a:p>
            <a:pPr lvl="1"/>
            <a:r>
              <a:rPr lang="en-US" dirty="0"/>
              <a:t>If you're a mind reader I can detect this with 95% accuracy : P(T|MR) = 0.95</a:t>
            </a:r>
          </a:p>
          <a:p>
            <a:pPr lvl="1"/>
            <a:r>
              <a:rPr lang="en-US" dirty="0"/>
              <a:t>If you're not, I can detect this with 99.5% accuracy: P(¬T|¬MR) = 0.995</a:t>
            </a:r>
          </a:p>
          <a:p>
            <a:r>
              <a:rPr lang="en-US" dirty="0"/>
              <a:t>Jill takes the test. The test says "T" (true). How likely is it that Jill is a mind reader?</a:t>
            </a:r>
          </a:p>
        </p:txBody>
      </p:sp>
    </p:spTree>
    <p:extLst>
      <p:ext uri="{BB962C8B-B14F-4D97-AF65-F5344CB8AC3E}">
        <p14:creationId xmlns:p14="http://schemas.microsoft.com/office/powerpoint/2010/main" val="2013952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Jill Passed the Test. Is She a Mind Reader?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P(MR|T) = ?</a:t>
            </a:r>
          </a:p>
          <a:p>
            <a:r>
              <a:rPr lang="en-US" dirty="0"/>
              <a:t>P(MR|T) = P(T|MR)P(MR)/P(T)</a:t>
            </a:r>
          </a:p>
          <a:p>
            <a:r>
              <a:rPr lang="en-US" dirty="0"/>
              <a:t>How do we use P(T|MR) and law of total</a:t>
            </a:r>
            <a:br>
              <a:rPr lang="en-US" dirty="0"/>
            </a:br>
            <a:r>
              <a:rPr lang="en-US" dirty="0"/>
              <a:t>probability to get P(T)?</a:t>
            </a:r>
          </a:p>
          <a:p>
            <a:pPr lvl="1"/>
            <a:r>
              <a:rPr lang="en-US" dirty="0"/>
              <a:t>P(T) = P(T,MR)+P(T,¬MR)</a:t>
            </a:r>
          </a:p>
          <a:p>
            <a:pPr lvl="1"/>
            <a:r>
              <a:rPr lang="en-US" dirty="0"/>
              <a:t>P(T,MR) = P(T|MR)P(MR) = .95*.00001=.0000095</a:t>
            </a:r>
          </a:p>
          <a:p>
            <a:pPr lvl="1"/>
            <a:r>
              <a:rPr lang="en-US" dirty="0"/>
              <a:t>P(T,¬MR)=P(T|¬MR)P(¬MR) = .005*.99999 = .00499995</a:t>
            </a:r>
          </a:p>
          <a:p>
            <a:pPr lvl="1"/>
            <a:r>
              <a:rPr lang="en-US" dirty="0"/>
              <a:t>P(T) = .00500945</a:t>
            </a:r>
          </a:p>
          <a:p>
            <a:pPr lvl="1"/>
            <a:endParaRPr lang="en-US" dirty="0"/>
          </a:p>
          <a:p>
            <a:r>
              <a:rPr lang="en-US" dirty="0"/>
              <a:t>P(MR|T) = .95*.00001/.00500945 ≈ 0.002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40066"/>
              </p:ext>
            </p:extLst>
          </p:nvPr>
        </p:nvGraphicFramePr>
        <p:xfrm>
          <a:off x="7855857" y="3131910"/>
          <a:ext cx="4024086" cy="11788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41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13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13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2944">
                <a:tc>
                  <a:txBody>
                    <a:bodyPr/>
                    <a:lstStyle/>
                    <a:p>
                      <a:r>
                        <a:rPr lang="en-US" dirty="0"/>
                        <a:t>P(T|MR)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¬T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44">
                <a:tc>
                  <a:txBody>
                    <a:bodyPr/>
                    <a:lstStyle/>
                    <a:p>
                      <a:r>
                        <a:rPr lang="en-US" dirty="0"/>
                        <a:t>MR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44">
                <a:tc>
                  <a:txBody>
                    <a:bodyPr/>
                    <a:lstStyle/>
                    <a:p>
                      <a:r>
                        <a:rPr lang="en-US" dirty="0"/>
                        <a:t>¬MR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.995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4221029"/>
              </p:ext>
            </p:extLst>
          </p:nvPr>
        </p:nvGraphicFramePr>
        <p:xfrm>
          <a:off x="7855857" y="1690688"/>
          <a:ext cx="3247572" cy="11788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237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37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2944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P(MR)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44">
                <a:tc>
                  <a:txBody>
                    <a:bodyPr/>
                    <a:lstStyle/>
                    <a:p>
                      <a:r>
                        <a:rPr lang="en-US" dirty="0"/>
                        <a:t>MR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44">
                <a:tc>
                  <a:txBody>
                    <a:bodyPr/>
                    <a:lstStyle/>
                    <a:p>
                      <a:r>
                        <a:rPr lang="en-US" dirty="0"/>
                        <a:t>¬MR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.99999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6659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Argmax</a:t>
            </a:r>
            <a:r>
              <a:rPr lang="en-US" dirty="0"/>
              <a:t> and Bayes' Rule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argmax</a:t>
            </a:r>
            <a:r>
              <a:rPr lang="en-US" baseline="-25000" dirty="0" err="1"/>
              <a:t>Ai</a:t>
            </a:r>
            <a:r>
              <a:rPr lang="en-US" dirty="0" err="1"/>
              <a:t>P</a:t>
            </a:r>
            <a:r>
              <a:rPr lang="en-US" dirty="0"/>
              <a:t>(A</a:t>
            </a:r>
            <a:r>
              <a:rPr lang="en-US" baseline="-25000" dirty="0"/>
              <a:t>i</a:t>
            </a:r>
            <a:r>
              <a:rPr lang="en-US" dirty="0"/>
              <a:t>) ≝ "The A</a:t>
            </a:r>
            <a:r>
              <a:rPr lang="en-US" baseline="-25000" dirty="0"/>
              <a:t>i</a:t>
            </a:r>
            <a:r>
              <a:rPr lang="en-US" dirty="0"/>
              <a:t> with highest probability"</a:t>
            </a:r>
          </a:p>
          <a:p>
            <a:pPr lvl="1"/>
            <a:r>
              <a:rPr lang="en-US" dirty="0"/>
              <a:t>A</a:t>
            </a:r>
            <a:r>
              <a:rPr lang="en-US" baseline="-25000" dirty="0"/>
              <a:t>i</a:t>
            </a:r>
            <a:r>
              <a:rPr lang="en-US" dirty="0"/>
              <a:t> = {rain, snow, sun}</a:t>
            </a:r>
          </a:p>
          <a:p>
            <a:pPr lvl="1"/>
            <a:r>
              <a:rPr lang="en-US" dirty="0"/>
              <a:t>P(rain) = 0.1; P(snow) = 0.1; P(sun) = 0.8;</a:t>
            </a:r>
          </a:p>
          <a:p>
            <a:pPr lvl="1"/>
            <a:r>
              <a:rPr lang="en-US" dirty="0" err="1"/>
              <a:t>argmax</a:t>
            </a:r>
            <a:r>
              <a:rPr lang="en-US" baseline="-25000" dirty="0" err="1"/>
              <a:t>Ai</a:t>
            </a:r>
            <a:r>
              <a:rPr lang="en-US" dirty="0" err="1"/>
              <a:t>P</a:t>
            </a:r>
            <a:r>
              <a:rPr lang="en-US" dirty="0"/>
              <a:t>(A</a:t>
            </a:r>
            <a:r>
              <a:rPr lang="en-US" baseline="-25000" dirty="0"/>
              <a:t>i</a:t>
            </a:r>
            <a:r>
              <a:rPr lang="en-US" dirty="0"/>
              <a:t>) = ?</a:t>
            </a:r>
          </a:p>
          <a:p>
            <a:r>
              <a:rPr lang="en-US" dirty="0"/>
              <a:t>Consider </a:t>
            </a:r>
            <a:r>
              <a:rPr lang="en-US" dirty="0" err="1"/>
              <a:t>argmax</a:t>
            </a:r>
            <a:r>
              <a:rPr lang="en-US" dirty="0"/>
              <a:t> in the conditional case</a:t>
            </a:r>
          </a:p>
          <a:p>
            <a:r>
              <a:rPr lang="en-US" dirty="0" err="1"/>
              <a:t>argmax</a:t>
            </a:r>
            <a:r>
              <a:rPr lang="en-US" baseline="-25000" dirty="0" err="1"/>
              <a:t>Ai</a:t>
            </a:r>
            <a:r>
              <a:rPr lang="en-US" dirty="0"/>
              <a:t> P(</a:t>
            </a:r>
            <a:r>
              <a:rPr lang="en-US" dirty="0" err="1"/>
              <a:t>A</a:t>
            </a:r>
            <a:r>
              <a:rPr lang="en-US" baseline="-25000" dirty="0" err="1"/>
              <a:t>i</a:t>
            </a:r>
            <a:r>
              <a:rPr lang="en-US" dirty="0" err="1"/>
              <a:t>|B</a:t>
            </a:r>
            <a:r>
              <a:rPr lang="en-US" dirty="0"/>
              <a:t>) </a:t>
            </a:r>
          </a:p>
          <a:p>
            <a:r>
              <a:rPr lang="en-US" dirty="0"/>
              <a:t>= </a:t>
            </a:r>
            <a:r>
              <a:rPr lang="en-US" dirty="0" err="1"/>
              <a:t>argmax</a:t>
            </a:r>
            <a:r>
              <a:rPr lang="en-US" baseline="-25000" dirty="0" err="1"/>
              <a:t>Ai</a:t>
            </a:r>
            <a:r>
              <a:rPr lang="en-US" dirty="0"/>
              <a:t> P(A</a:t>
            </a:r>
            <a:r>
              <a:rPr lang="en-US" baseline="-25000" dirty="0"/>
              <a:t>i</a:t>
            </a:r>
            <a:r>
              <a:rPr lang="en-US" dirty="0"/>
              <a:t>)P(</a:t>
            </a:r>
            <a:r>
              <a:rPr lang="en-US" dirty="0" err="1"/>
              <a:t>B|A</a:t>
            </a:r>
            <a:r>
              <a:rPr lang="en-US" baseline="-25000" dirty="0" err="1"/>
              <a:t>i</a:t>
            </a:r>
            <a:r>
              <a:rPr lang="en-US" dirty="0"/>
              <a:t>)/P(B) </a:t>
            </a:r>
          </a:p>
          <a:p>
            <a:r>
              <a:rPr lang="en-US" dirty="0"/>
              <a:t>= </a:t>
            </a:r>
            <a:r>
              <a:rPr lang="en-US" dirty="0" err="1"/>
              <a:t>argmax</a:t>
            </a:r>
            <a:r>
              <a:rPr lang="en-US" baseline="-25000" dirty="0" err="1"/>
              <a:t>Ai</a:t>
            </a:r>
            <a:r>
              <a:rPr lang="en-US" dirty="0"/>
              <a:t> P(A</a:t>
            </a:r>
            <a:r>
              <a:rPr lang="en-US" baseline="-25000" dirty="0"/>
              <a:t>i</a:t>
            </a:r>
            <a:r>
              <a:rPr lang="en-US" dirty="0"/>
              <a:t>)P(</a:t>
            </a:r>
            <a:r>
              <a:rPr lang="en-US" dirty="0" err="1"/>
              <a:t>B|A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why?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73714" y="3059668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sun</a:t>
            </a:r>
          </a:p>
        </p:txBody>
      </p:sp>
    </p:spTree>
    <p:extLst>
      <p:ext uri="{BB962C8B-B14F-4D97-AF65-F5344CB8AC3E}">
        <p14:creationId xmlns:p14="http://schemas.microsoft.com/office/powerpoint/2010/main" val="177852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Argmax</a:t>
            </a:r>
            <a:r>
              <a:rPr lang="en-US" dirty="0"/>
              <a:t> and Bayes' Rule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argmax</a:t>
            </a:r>
            <a:r>
              <a:rPr lang="en-US" baseline="-25000" dirty="0" err="1"/>
              <a:t>Ai</a:t>
            </a:r>
            <a:r>
              <a:rPr lang="en-US" dirty="0"/>
              <a:t> P(A</a:t>
            </a:r>
            <a:r>
              <a:rPr lang="en-US" baseline="-25000" dirty="0"/>
              <a:t>i</a:t>
            </a:r>
            <a:r>
              <a:rPr lang="en-US" dirty="0"/>
              <a:t>)P(</a:t>
            </a:r>
            <a:r>
              <a:rPr lang="en-US" dirty="0" err="1"/>
              <a:t>B|A</a:t>
            </a:r>
            <a:r>
              <a:rPr lang="en-US" baseline="-25000" dirty="0" err="1"/>
              <a:t>i</a:t>
            </a:r>
            <a:r>
              <a:rPr lang="en-US" dirty="0"/>
              <a:t>) may be easier to work with than </a:t>
            </a:r>
            <a:r>
              <a:rPr lang="en-US" dirty="0" err="1"/>
              <a:t>argmax</a:t>
            </a:r>
            <a:r>
              <a:rPr lang="en-US" baseline="-25000" dirty="0" err="1"/>
              <a:t>Ai</a:t>
            </a:r>
            <a:r>
              <a:rPr lang="en-US" dirty="0"/>
              <a:t> P(</a:t>
            </a:r>
            <a:r>
              <a:rPr lang="en-US" dirty="0" err="1"/>
              <a:t>A</a:t>
            </a:r>
            <a:r>
              <a:rPr lang="en-US" baseline="-25000" dirty="0" err="1"/>
              <a:t>i</a:t>
            </a:r>
            <a:r>
              <a:rPr lang="en-US" dirty="0" err="1"/>
              <a:t>|B</a:t>
            </a:r>
            <a:r>
              <a:rPr lang="en-US" dirty="0"/>
              <a:t>)</a:t>
            </a:r>
          </a:p>
          <a:p>
            <a:r>
              <a:rPr lang="en-US" dirty="0"/>
              <a:t>Let B be a misspelled character sequence ("</a:t>
            </a:r>
            <a:r>
              <a:rPr lang="en-US" dirty="0" err="1"/>
              <a:t>limf</a:t>
            </a:r>
            <a:r>
              <a:rPr lang="en-US" dirty="0"/>
              <a:t>")</a:t>
            </a:r>
          </a:p>
          <a:p>
            <a:r>
              <a:rPr lang="en-US" dirty="0"/>
              <a:t>Let A</a:t>
            </a:r>
            <a:r>
              <a:rPr lang="en-US" baseline="-25000" dirty="0"/>
              <a:t>1</a:t>
            </a:r>
            <a:r>
              <a:rPr lang="en-US" dirty="0"/>
              <a:t>...A</a:t>
            </a:r>
            <a:r>
              <a:rPr lang="en-US" baseline="-25000" dirty="0"/>
              <a:t>n</a:t>
            </a:r>
            <a:r>
              <a:rPr lang="en-US" dirty="0"/>
              <a:t> be possible corrections ("lime", "limb", "limn")</a:t>
            </a:r>
          </a:p>
          <a:p>
            <a:r>
              <a:rPr lang="en-US" dirty="0"/>
              <a:t>P(</a:t>
            </a:r>
            <a:r>
              <a:rPr lang="en-US" dirty="0" err="1"/>
              <a:t>A</a:t>
            </a:r>
            <a:r>
              <a:rPr lang="en-US" baseline="-25000" dirty="0" err="1"/>
              <a:t>i</a:t>
            </a:r>
            <a:r>
              <a:rPr lang="en-US" dirty="0" err="1"/>
              <a:t>|B</a:t>
            </a:r>
            <a:r>
              <a:rPr lang="en-US" dirty="0"/>
              <a:t>) = ?</a:t>
            </a:r>
          </a:p>
          <a:p>
            <a:r>
              <a:rPr lang="en-US" dirty="0"/>
              <a:t>P(A</a:t>
            </a:r>
            <a:r>
              <a:rPr lang="en-US" baseline="-25000" dirty="0"/>
              <a:t>i</a:t>
            </a:r>
            <a:r>
              <a:rPr lang="en-US" dirty="0"/>
              <a:t>)   *   P(</a:t>
            </a:r>
            <a:r>
              <a:rPr lang="en-US" dirty="0" err="1"/>
              <a:t>B|A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Can bring more knowledge to help!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07658" y="3759200"/>
            <a:ext cx="21966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keyboard distance?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4796971"/>
            <a:ext cx="1849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word likelihood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67086" y="4796971"/>
            <a:ext cx="5086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"We must surgically amputate the </a:t>
            </a:r>
            <a:r>
              <a:rPr lang="en-US" sz="2400" dirty="0" err="1"/>
              <a:t>limf</a:t>
            </a:r>
            <a:r>
              <a:rPr lang="en-US" sz="2400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66366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Bayes' Rule and Noisy Channel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35289"/>
          </a:xfrm>
        </p:spPr>
        <p:txBody>
          <a:bodyPr/>
          <a:lstStyle/>
          <a:p>
            <a:r>
              <a:rPr lang="en-US" dirty="0"/>
              <a:t>By </a:t>
            </a:r>
            <a:r>
              <a:rPr lang="en-US"/>
              <a:t>reformulating in this way we're taking a particular view of how we view events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" y="3143022"/>
            <a:ext cx="1930400" cy="193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479" y="4051300"/>
            <a:ext cx="622300" cy="177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1371" y="5401808"/>
            <a:ext cx="36389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"language producer"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87" y="3817034"/>
            <a:ext cx="522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</a:t>
            </a:r>
            <a:r>
              <a:rPr lang="en-US" sz="3600" baseline="-25000" dirty="0"/>
              <a:t>i</a:t>
            </a:r>
            <a:endParaRPr lang="en-US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294" y="2598405"/>
            <a:ext cx="1908018" cy="3388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994" y="4076594"/>
            <a:ext cx="622300" cy="177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448290" y="2757041"/>
            <a:ext cx="10406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P(A</a:t>
            </a:r>
            <a:r>
              <a:rPr lang="en-US" sz="3600" baseline="-25000" dirty="0"/>
              <a:t>i</a:t>
            </a:r>
            <a:r>
              <a:rPr lang="en-US" sz="36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594277" y="2782669"/>
            <a:ext cx="15055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P(</a:t>
            </a:r>
            <a:r>
              <a:rPr lang="en-US" sz="3600" dirty="0" err="1"/>
              <a:t>B|A</a:t>
            </a:r>
            <a:r>
              <a:rPr lang="en-US" sz="3600" baseline="-25000" dirty="0" err="1"/>
              <a:t>i</a:t>
            </a:r>
            <a:r>
              <a:rPr lang="en-US" sz="3600" dirty="0"/>
              <a:t>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70057" y="4140199"/>
            <a:ext cx="2182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"fat fingers"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5281" y="4034759"/>
            <a:ext cx="622300" cy="177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068938" y="3858195"/>
            <a:ext cx="4363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77118" y="4360453"/>
            <a:ext cx="12490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"limb"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777530" y="4360453"/>
            <a:ext cx="11556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</a:t>
            </a:r>
            <a:r>
              <a:rPr lang="en-US" sz="3200" dirty="0" err="1"/>
              <a:t>limf</a:t>
            </a:r>
            <a:r>
              <a:rPr lang="en-US" sz="3200" dirty="0"/>
              <a:t>"</a:t>
            </a:r>
          </a:p>
        </p:txBody>
      </p:sp>
      <p:sp>
        <p:nvSpPr>
          <p:cNvPr id="20" name="Freeform 19"/>
          <p:cNvSpPr/>
          <p:nvPr/>
        </p:nvSpPr>
        <p:spPr>
          <a:xfrm>
            <a:off x="4862286" y="4978400"/>
            <a:ext cx="5471885" cy="1436914"/>
          </a:xfrm>
          <a:custGeom>
            <a:avLst/>
            <a:gdLst>
              <a:gd name="connsiteX0" fmla="*/ 5471885 w 5471885"/>
              <a:gd name="connsiteY0" fmla="*/ 29029 h 1436914"/>
              <a:gd name="connsiteX1" fmla="*/ 5355771 w 5471885"/>
              <a:gd name="connsiteY1" fmla="*/ 130629 h 1436914"/>
              <a:gd name="connsiteX2" fmla="*/ 5254171 w 5471885"/>
              <a:gd name="connsiteY2" fmla="*/ 217714 h 1436914"/>
              <a:gd name="connsiteX3" fmla="*/ 5196114 w 5471885"/>
              <a:gd name="connsiteY3" fmla="*/ 246743 h 1436914"/>
              <a:gd name="connsiteX4" fmla="*/ 5152571 w 5471885"/>
              <a:gd name="connsiteY4" fmla="*/ 290286 h 1436914"/>
              <a:gd name="connsiteX5" fmla="*/ 5080000 w 5471885"/>
              <a:gd name="connsiteY5" fmla="*/ 348343 h 1436914"/>
              <a:gd name="connsiteX6" fmla="*/ 5036457 w 5471885"/>
              <a:gd name="connsiteY6" fmla="*/ 391886 h 1436914"/>
              <a:gd name="connsiteX7" fmla="*/ 4978400 w 5471885"/>
              <a:gd name="connsiteY7" fmla="*/ 420914 h 1436914"/>
              <a:gd name="connsiteX8" fmla="*/ 4920343 w 5471885"/>
              <a:gd name="connsiteY8" fmla="*/ 464457 h 1436914"/>
              <a:gd name="connsiteX9" fmla="*/ 4876800 w 5471885"/>
              <a:gd name="connsiteY9" fmla="*/ 478971 h 1436914"/>
              <a:gd name="connsiteX10" fmla="*/ 4746171 w 5471885"/>
              <a:gd name="connsiteY10" fmla="*/ 522514 h 1436914"/>
              <a:gd name="connsiteX11" fmla="*/ 4601028 w 5471885"/>
              <a:gd name="connsiteY11" fmla="*/ 580571 h 1436914"/>
              <a:gd name="connsiteX12" fmla="*/ 4441371 w 5471885"/>
              <a:gd name="connsiteY12" fmla="*/ 653143 h 1436914"/>
              <a:gd name="connsiteX13" fmla="*/ 4383314 w 5471885"/>
              <a:gd name="connsiteY13" fmla="*/ 696686 h 1436914"/>
              <a:gd name="connsiteX14" fmla="*/ 4267200 w 5471885"/>
              <a:gd name="connsiteY14" fmla="*/ 754743 h 1436914"/>
              <a:gd name="connsiteX15" fmla="*/ 4165600 w 5471885"/>
              <a:gd name="connsiteY15" fmla="*/ 827314 h 1436914"/>
              <a:gd name="connsiteX16" fmla="*/ 4107543 w 5471885"/>
              <a:gd name="connsiteY16" fmla="*/ 856343 h 1436914"/>
              <a:gd name="connsiteX17" fmla="*/ 3962400 w 5471885"/>
              <a:gd name="connsiteY17" fmla="*/ 943429 h 1436914"/>
              <a:gd name="connsiteX18" fmla="*/ 3904343 w 5471885"/>
              <a:gd name="connsiteY18" fmla="*/ 972457 h 1436914"/>
              <a:gd name="connsiteX19" fmla="*/ 3759200 w 5471885"/>
              <a:gd name="connsiteY19" fmla="*/ 1045029 h 1436914"/>
              <a:gd name="connsiteX20" fmla="*/ 3643085 w 5471885"/>
              <a:gd name="connsiteY20" fmla="*/ 1103086 h 1436914"/>
              <a:gd name="connsiteX21" fmla="*/ 3541485 w 5471885"/>
              <a:gd name="connsiteY21" fmla="*/ 1132114 h 1436914"/>
              <a:gd name="connsiteX22" fmla="*/ 3439885 w 5471885"/>
              <a:gd name="connsiteY22" fmla="*/ 1175657 h 1436914"/>
              <a:gd name="connsiteX23" fmla="*/ 3381828 w 5471885"/>
              <a:gd name="connsiteY23" fmla="*/ 1204686 h 1436914"/>
              <a:gd name="connsiteX24" fmla="*/ 3309257 w 5471885"/>
              <a:gd name="connsiteY24" fmla="*/ 1219200 h 1436914"/>
              <a:gd name="connsiteX25" fmla="*/ 3265714 w 5471885"/>
              <a:gd name="connsiteY25" fmla="*/ 1248229 h 1436914"/>
              <a:gd name="connsiteX26" fmla="*/ 3149600 w 5471885"/>
              <a:gd name="connsiteY26" fmla="*/ 1277257 h 1436914"/>
              <a:gd name="connsiteX27" fmla="*/ 3091543 w 5471885"/>
              <a:gd name="connsiteY27" fmla="*/ 1291771 h 1436914"/>
              <a:gd name="connsiteX28" fmla="*/ 2917371 w 5471885"/>
              <a:gd name="connsiteY28" fmla="*/ 1320800 h 1436914"/>
              <a:gd name="connsiteX29" fmla="*/ 2830285 w 5471885"/>
              <a:gd name="connsiteY29" fmla="*/ 1349829 h 1436914"/>
              <a:gd name="connsiteX30" fmla="*/ 2699657 w 5471885"/>
              <a:gd name="connsiteY30" fmla="*/ 1378857 h 1436914"/>
              <a:gd name="connsiteX31" fmla="*/ 2540000 w 5471885"/>
              <a:gd name="connsiteY31" fmla="*/ 1393371 h 1436914"/>
              <a:gd name="connsiteX32" fmla="*/ 2452914 w 5471885"/>
              <a:gd name="connsiteY32" fmla="*/ 1407886 h 1436914"/>
              <a:gd name="connsiteX33" fmla="*/ 2264228 w 5471885"/>
              <a:gd name="connsiteY33" fmla="*/ 1422400 h 1436914"/>
              <a:gd name="connsiteX34" fmla="*/ 2104571 w 5471885"/>
              <a:gd name="connsiteY34" fmla="*/ 1436914 h 1436914"/>
              <a:gd name="connsiteX35" fmla="*/ 986971 w 5471885"/>
              <a:gd name="connsiteY35" fmla="*/ 1422400 h 1436914"/>
              <a:gd name="connsiteX36" fmla="*/ 870857 w 5471885"/>
              <a:gd name="connsiteY36" fmla="*/ 1393371 h 1436914"/>
              <a:gd name="connsiteX37" fmla="*/ 783771 w 5471885"/>
              <a:gd name="connsiteY37" fmla="*/ 1364343 h 1436914"/>
              <a:gd name="connsiteX38" fmla="*/ 696685 w 5471885"/>
              <a:gd name="connsiteY38" fmla="*/ 1291771 h 1436914"/>
              <a:gd name="connsiteX39" fmla="*/ 638628 w 5471885"/>
              <a:gd name="connsiteY39" fmla="*/ 1248229 h 1436914"/>
              <a:gd name="connsiteX40" fmla="*/ 595085 w 5471885"/>
              <a:gd name="connsiteY40" fmla="*/ 1219200 h 1436914"/>
              <a:gd name="connsiteX41" fmla="*/ 522514 w 5471885"/>
              <a:gd name="connsiteY41" fmla="*/ 1132114 h 1436914"/>
              <a:gd name="connsiteX42" fmla="*/ 464457 w 5471885"/>
              <a:gd name="connsiteY42" fmla="*/ 1030514 h 1436914"/>
              <a:gd name="connsiteX43" fmla="*/ 435428 w 5471885"/>
              <a:gd name="connsiteY43" fmla="*/ 957943 h 1436914"/>
              <a:gd name="connsiteX44" fmla="*/ 406400 w 5471885"/>
              <a:gd name="connsiteY44" fmla="*/ 914400 h 1436914"/>
              <a:gd name="connsiteX45" fmla="*/ 362857 w 5471885"/>
              <a:gd name="connsiteY45" fmla="*/ 812800 h 1436914"/>
              <a:gd name="connsiteX46" fmla="*/ 348343 w 5471885"/>
              <a:gd name="connsiteY46" fmla="*/ 740229 h 1436914"/>
              <a:gd name="connsiteX47" fmla="*/ 333828 w 5471885"/>
              <a:gd name="connsiteY47" fmla="*/ 696686 h 1436914"/>
              <a:gd name="connsiteX48" fmla="*/ 319314 w 5471885"/>
              <a:gd name="connsiteY48" fmla="*/ 624114 h 1436914"/>
              <a:gd name="connsiteX49" fmla="*/ 304800 w 5471885"/>
              <a:gd name="connsiteY49" fmla="*/ 580571 h 1436914"/>
              <a:gd name="connsiteX50" fmla="*/ 261257 w 5471885"/>
              <a:gd name="connsiteY50" fmla="*/ 391886 h 1436914"/>
              <a:gd name="connsiteX51" fmla="*/ 232228 w 5471885"/>
              <a:gd name="connsiteY51" fmla="*/ 304800 h 1436914"/>
              <a:gd name="connsiteX52" fmla="*/ 174171 w 5471885"/>
              <a:gd name="connsiteY52" fmla="*/ 217714 h 1436914"/>
              <a:gd name="connsiteX53" fmla="*/ 130628 w 5471885"/>
              <a:gd name="connsiteY53" fmla="*/ 188686 h 1436914"/>
              <a:gd name="connsiteX54" fmla="*/ 101600 w 5471885"/>
              <a:gd name="connsiteY54" fmla="*/ 145143 h 1436914"/>
              <a:gd name="connsiteX55" fmla="*/ 58057 w 5471885"/>
              <a:gd name="connsiteY55" fmla="*/ 130629 h 1436914"/>
              <a:gd name="connsiteX56" fmla="*/ 0 w 5471885"/>
              <a:gd name="connsiteY56" fmla="*/ 43543 h 1436914"/>
              <a:gd name="connsiteX57" fmla="*/ 14514 w 5471885"/>
              <a:gd name="connsiteY57" fmla="*/ 0 h 143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5471885" h="1436914">
                <a:moveTo>
                  <a:pt x="5471885" y="29029"/>
                </a:moveTo>
                <a:cubicBezTo>
                  <a:pt x="5338913" y="195243"/>
                  <a:pt x="5484419" y="34143"/>
                  <a:pt x="5355771" y="130629"/>
                </a:cubicBezTo>
                <a:cubicBezTo>
                  <a:pt x="5242316" y="215721"/>
                  <a:pt x="5347934" y="164135"/>
                  <a:pt x="5254171" y="217714"/>
                </a:cubicBezTo>
                <a:cubicBezTo>
                  <a:pt x="5235385" y="228449"/>
                  <a:pt x="5213720" y="234167"/>
                  <a:pt x="5196114" y="246743"/>
                </a:cubicBezTo>
                <a:cubicBezTo>
                  <a:pt x="5179411" y="258674"/>
                  <a:pt x="5168019" y="276769"/>
                  <a:pt x="5152571" y="290286"/>
                </a:cubicBezTo>
                <a:cubicBezTo>
                  <a:pt x="5129257" y="310686"/>
                  <a:pt x="5103314" y="327943"/>
                  <a:pt x="5080000" y="348343"/>
                </a:cubicBezTo>
                <a:cubicBezTo>
                  <a:pt x="5064552" y="361860"/>
                  <a:pt x="5053160" y="379955"/>
                  <a:pt x="5036457" y="391886"/>
                </a:cubicBezTo>
                <a:cubicBezTo>
                  <a:pt x="5018851" y="404462"/>
                  <a:pt x="4996748" y="409447"/>
                  <a:pt x="4978400" y="420914"/>
                </a:cubicBezTo>
                <a:cubicBezTo>
                  <a:pt x="4957887" y="433735"/>
                  <a:pt x="4941346" y="452455"/>
                  <a:pt x="4920343" y="464457"/>
                </a:cubicBezTo>
                <a:cubicBezTo>
                  <a:pt x="4907059" y="472048"/>
                  <a:pt x="4890862" y="472944"/>
                  <a:pt x="4876800" y="478971"/>
                </a:cubicBezTo>
                <a:cubicBezTo>
                  <a:pt x="4771638" y="524041"/>
                  <a:pt x="4868510" y="498047"/>
                  <a:pt x="4746171" y="522514"/>
                </a:cubicBezTo>
                <a:lnTo>
                  <a:pt x="4601028" y="580571"/>
                </a:lnTo>
                <a:cubicBezTo>
                  <a:pt x="4542636" y="603928"/>
                  <a:pt x="4496561" y="620029"/>
                  <a:pt x="4441371" y="653143"/>
                </a:cubicBezTo>
                <a:cubicBezTo>
                  <a:pt x="4420628" y="665589"/>
                  <a:pt x="4404209" y="684497"/>
                  <a:pt x="4383314" y="696686"/>
                </a:cubicBezTo>
                <a:cubicBezTo>
                  <a:pt x="4345936" y="718490"/>
                  <a:pt x="4301818" y="728779"/>
                  <a:pt x="4267200" y="754743"/>
                </a:cubicBezTo>
                <a:cubicBezTo>
                  <a:pt x="4242271" y="773440"/>
                  <a:pt x="4195319" y="810332"/>
                  <a:pt x="4165600" y="827314"/>
                </a:cubicBezTo>
                <a:cubicBezTo>
                  <a:pt x="4146814" y="838049"/>
                  <a:pt x="4126329" y="845608"/>
                  <a:pt x="4107543" y="856343"/>
                </a:cubicBezTo>
                <a:cubicBezTo>
                  <a:pt x="4058556" y="884336"/>
                  <a:pt x="4012865" y="918197"/>
                  <a:pt x="3962400" y="943429"/>
                </a:cubicBezTo>
                <a:cubicBezTo>
                  <a:pt x="3943048" y="953105"/>
                  <a:pt x="3923257" y="961949"/>
                  <a:pt x="3904343" y="972457"/>
                </a:cubicBezTo>
                <a:cubicBezTo>
                  <a:pt x="3694563" y="1089000"/>
                  <a:pt x="3964048" y="950484"/>
                  <a:pt x="3759200" y="1045029"/>
                </a:cubicBezTo>
                <a:cubicBezTo>
                  <a:pt x="3719909" y="1063163"/>
                  <a:pt x="3684138" y="1089402"/>
                  <a:pt x="3643085" y="1103086"/>
                </a:cubicBezTo>
                <a:cubicBezTo>
                  <a:pt x="3580618" y="1123908"/>
                  <a:pt x="3614385" y="1113890"/>
                  <a:pt x="3541485" y="1132114"/>
                </a:cubicBezTo>
                <a:cubicBezTo>
                  <a:pt x="3348934" y="1228391"/>
                  <a:pt x="3589380" y="1111588"/>
                  <a:pt x="3439885" y="1175657"/>
                </a:cubicBezTo>
                <a:cubicBezTo>
                  <a:pt x="3419998" y="1184180"/>
                  <a:pt x="3402354" y="1197844"/>
                  <a:pt x="3381828" y="1204686"/>
                </a:cubicBezTo>
                <a:cubicBezTo>
                  <a:pt x="3358425" y="1212487"/>
                  <a:pt x="3333447" y="1214362"/>
                  <a:pt x="3309257" y="1219200"/>
                </a:cubicBezTo>
                <a:cubicBezTo>
                  <a:pt x="3294743" y="1228876"/>
                  <a:pt x="3282108" y="1242268"/>
                  <a:pt x="3265714" y="1248229"/>
                </a:cubicBezTo>
                <a:cubicBezTo>
                  <a:pt x="3228220" y="1261863"/>
                  <a:pt x="3188305" y="1267581"/>
                  <a:pt x="3149600" y="1277257"/>
                </a:cubicBezTo>
                <a:cubicBezTo>
                  <a:pt x="3130248" y="1282095"/>
                  <a:pt x="3111290" y="1288950"/>
                  <a:pt x="3091543" y="1291771"/>
                </a:cubicBezTo>
                <a:cubicBezTo>
                  <a:pt x="3047941" y="1298000"/>
                  <a:pt x="2964056" y="1308068"/>
                  <a:pt x="2917371" y="1320800"/>
                </a:cubicBezTo>
                <a:cubicBezTo>
                  <a:pt x="2887850" y="1328851"/>
                  <a:pt x="2859970" y="1342408"/>
                  <a:pt x="2830285" y="1349829"/>
                </a:cubicBezTo>
                <a:cubicBezTo>
                  <a:pt x="2792995" y="1359151"/>
                  <a:pt x="2736509" y="1374251"/>
                  <a:pt x="2699657" y="1378857"/>
                </a:cubicBezTo>
                <a:cubicBezTo>
                  <a:pt x="2646631" y="1385485"/>
                  <a:pt x="2593072" y="1387127"/>
                  <a:pt x="2540000" y="1393371"/>
                </a:cubicBezTo>
                <a:cubicBezTo>
                  <a:pt x="2510772" y="1396810"/>
                  <a:pt x="2482181" y="1404805"/>
                  <a:pt x="2452914" y="1407886"/>
                </a:cubicBezTo>
                <a:cubicBezTo>
                  <a:pt x="2390179" y="1414490"/>
                  <a:pt x="2327091" y="1417162"/>
                  <a:pt x="2264228" y="1422400"/>
                </a:cubicBezTo>
                <a:lnTo>
                  <a:pt x="2104571" y="1436914"/>
                </a:lnTo>
                <a:cubicBezTo>
                  <a:pt x="1732038" y="1432076"/>
                  <a:pt x="1359304" y="1435541"/>
                  <a:pt x="986971" y="1422400"/>
                </a:cubicBezTo>
                <a:cubicBezTo>
                  <a:pt x="947100" y="1420993"/>
                  <a:pt x="908706" y="1405987"/>
                  <a:pt x="870857" y="1393371"/>
                </a:cubicBezTo>
                <a:lnTo>
                  <a:pt x="783771" y="1364343"/>
                </a:lnTo>
                <a:cubicBezTo>
                  <a:pt x="687529" y="1300181"/>
                  <a:pt x="794477" y="1375592"/>
                  <a:pt x="696685" y="1291771"/>
                </a:cubicBezTo>
                <a:cubicBezTo>
                  <a:pt x="678318" y="1276028"/>
                  <a:pt x="658312" y="1262289"/>
                  <a:pt x="638628" y="1248229"/>
                </a:cubicBezTo>
                <a:cubicBezTo>
                  <a:pt x="624433" y="1238090"/>
                  <a:pt x="608486" y="1230368"/>
                  <a:pt x="595085" y="1219200"/>
                </a:cubicBezTo>
                <a:cubicBezTo>
                  <a:pt x="553179" y="1184278"/>
                  <a:pt x="551056" y="1174927"/>
                  <a:pt x="522514" y="1132114"/>
                </a:cubicBezTo>
                <a:cubicBezTo>
                  <a:pt x="487384" y="1026723"/>
                  <a:pt x="537681" y="1162315"/>
                  <a:pt x="464457" y="1030514"/>
                </a:cubicBezTo>
                <a:cubicBezTo>
                  <a:pt x="451804" y="1007739"/>
                  <a:pt x="447080" y="981246"/>
                  <a:pt x="435428" y="957943"/>
                </a:cubicBezTo>
                <a:cubicBezTo>
                  <a:pt x="427627" y="942341"/>
                  <a:pt x="415055" y="929546"/>
                  <a:pt x="406400" y="914400"/>
                </a:cubicBezTo>
                <a:cubicBezTo>
                  <a:pt x="387936" y="882089"/>
                  <a:pt x="371904" y="848988"/>
                  <a:pt x="362857" y="812800"/>
                </a:cubicBezTo>
                <a:cubicBezTo>
                  <a:pt x="356874" y="788867"/>
                  <a:pt x="354326" y="764162"/>
                  <a:pt x="348343" y="740229"/>
                </a:cubicBezTo>
                <a:cubicBezTo>
                  <a:pt x="344632" y="725386"/>
                  <a:pt x="337539" y="711529"/>
                  <a:pt x="333828" y="696686"/>
                </a:cubicBezTo>
                <a:cubicBezTo>
                  <a:pt x="327845" y="672753"/>
                  <a:pt x="325297" y="648047"/>
                  <a:pt x="319314" y="624114"/>
                </a:cubicBezTo>
                <a:cubicBezTo>
                  <a:pt x="315603" y="609271"/>
                  <a:pt x="308511" y="595414"/>
                  <a:pt x="304800" y="580571"/>
                </a:cubicBezTo>
                <a:cubicBezTo>
                  <a:pt x="281777" y="488479"/>
                  <a:pt x="297374" y="500236"/>
                  <a:pt x="261257" y="391886"/>
                </a:cubicBezTo>
                <a:cubicBezTo>
                  <a:pt x="251581" y="362857"/>
                  <a:pt x="249201" y="330260"/>
                  <a:pt x="232228" y="304800"/>
                </a:cubicBezTo>
                <a:cubicBezTo>
                  <a:pt x="212876" y="275771"/>
                  <a:pt x="203200" y="237066"/>
                  <a:pt x="174171" y="217714"/>
                </a:cubicBezTo>
                <a:lnTo>
                  <a:pt x="130628" y="188686"/>
                </a:lnTo>
                <a:cubicBezTo>
                  <a:pt x="120952" y="174172"/>
                  <a:pt x="115221" y="156040"/>
                  <a:pt x="101600" y="145143"/>
                </a:cubicBezTo>
                <a:cubicBezTo>
                  <a:pt x="89653" y="135586"/>
                  <a:pt x="68875" y="141447"/>
                  <a:pt x="58057" y="130629"/>
                </a:cubicBezTo>
                <a:cubicBezTo>
                  <a:pt x="33387" y="105959"/>
                  <a:pt x="0" y="43543"/>
                  <a:pt x="0" y="43543"/>
                </a:cubicBezTo>
                <a:lnTo>
                  <a:pt x="14514" y="0"/>
                </a:lnTo>
              </a:path>
            </a:pathLst>
          </a:custGeom>
          <a:noFill/>
          <a:ln w="508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522268" y="5904259"/>
            <a:ext cx="1410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decode</a:t>
            </a:r>
          </a:p>
        </p:txBody>
      </p:sp>
    </p:spTree>
    <p:extLst>
      <p:ext uri="{BB962C8B-B14F-4D97-AF65-F5344CB8AC3E}">
        <p14:creationId xmlns:p14="http://schemas.microsoft.com/office/powerpoint/2010/main" val="2119478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14" grpId="0"/>
      <p:bldP spid="16" grpId="0"/>
      <p:bldP spid="17" grpId="0"/>
      <p:bldP spid="20" grpId="0" animBg="1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Experiment: I have two bowls, each with 100 balls numbered 1 through 100. I pick 1 ball at random from each bowl</a:t>
            </a:r>
          </a:p>
          <a:p>
            <a:r>
              <a:rPr lang="en-US" dirty="0"/>
              <a:t>1) What is the size of the sample space (</a:t>
            </a:r>
            <a:r>
              <a:rPr lang="en-US" dirty="0" err="1"/>
              <a:t>Ω</a:t>
            </a:r>
            <a:r>
              <a:rPr lang="en-US" dirty="0"/>
              <a:t>)?</a:t>
            </a:r>
          </a:p>
          <a:p>
            <a:pPr lvl="1"/>
            <a:r>
              <a:rPr lang="en-US" dirty="0"/>
              <a:t>A) 200</a:t>
            </a:r>
          </a:p>
          <a:p>
            <a:pPr lvl="1"/>
            <a:r>
              <a:rPr lang="en-US" dirty="0"/>
              <a:t>B) 100</a:t>
            </a:r>
          </a:p>
          <a:p>
            <a:pPr lvl="1"/>
            <a:r>
              <a:rPr lang="en-US" dirty="0"/>
              <a:t>C) 10,000</a:t>
            </a:r>
          </a:p>
          <a:p>
            <a:pPr lvl="1"/>
            <a:r>
              <a:rPr lang="en-US" dirty="0"/>
              <a:t>D) infinite</a:t>
            </a:r>
          </a:p>
          <a:p>
            <a:r>
              <a:rPr lang="en-US" dirty="0"/>
              <a:t>2) What is the set of outcomes for the event "the sum of the balls is 200"?</a:t>
            </a:r>
          </a:p>
          <a:p>
            <a:pPr lvl="1"/>
            <a:r>
              <a:rPr lang="en-US" dirty="0"/>
              <a:t>A) {(200)}</a:t>
            </a:r>
          </a:p>
          <a:p>
            <a:pPr lvl="1"/>
            <a:r>
              <a:rPr lang="en-US" dirty="0"/>
              <a:t>B) {(100, 100)}</a:t>
            </a:r>
          </a:p>
          <a:p>
            <a:pPr lvl="1"/>
            <a:r>
              <a:rPr lang="en-US" dirty="0"/>
              <a:t>C) ∅</a:t>
            </a:r>
          </a:p>
          <a:p>
            <a:pPr lvl="1"/>
            <a:r>
              <a:rPr lang="en-US" dirty="0"/>
              <a:t>D) {(4, 50), (50, 4), (10, 20), (20, 10)}</a:t>
            </a:r>
          </a:p>
          <a:p>
            <a:r>
              <a:rPr lang="en-US" dirty="0"/>
              <a:t>What is the probability of the event in Q2 (assume uniform distribution)?</a:t>
            </a:r>
          </a:p>
        </p:txBody>
      </p:sp>
    </p:spTree>
    <p:extLst>
      <p:ext uri="{BB962C8B-B14F-4D97-AF65-F5344CB8AC3E}">
        <p14:creationId xmlns:p14="http://schemas.microsoft.com/office/powerpoint/2010/main" val="1971967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3) Which of these are possible probability distributions (multiple or no selections allowed)?</a:t>
            </a:r>
          </a:p>
          <a:p>
            <a:pPr lvl="1"/>
            <a:r>
              <a:rPr lang="en-US" dirty="0"/>
              <a:t>A) (1.3, 2)</a:t>
            </a:r>
          </a:p>
          <a:p>
            <a:pPr lvl="1"/>
            <a:r>
              <a:rPr lang="en-US" dirty="0"/>
              <a:t>B) (0.2, 0.2, 0.2, 0.2)</a:t>
            </a:r>
          </a:p>
          <a:p>
            <a:pPr lvl="1"/>
            <a:r>
              <a:rPr lang="en-US" dirty="0"/>
              <a:t>C) (0.2, 0.2, 0.2, 0.2, -0.1, 0.3)</a:t>
            </a:r>
          </a:p>
          <a:p>
            <a:pPr lvl="1"/>
            <a:r>
              <a:rPr lang="en-US" dirty="0"/>
              <a:t>D) (0.2, 0.2, 0.2, 0.2, 0.2)</a:t>
            </a:r>
          </a:p>
          <a:p>
            <a:pPr lvl="1"/>
            <a:r>
              <a:rPr lang="en-US" dirty="0"/>
              <a:t>E) (0, 1, 0)</a:t>
            </a:r>
          </a:p>
          <a:p>
            <a:pPr lvl="1"/>
            <a:r>
              <a:rPr lang="en-US" dirty="0"/>
              <a:t>F) (1)</a:t>
            </a:r>
          </a:p>
          <a:p>
            <a:pPr lvl="1"/>
            <a:r>
              <a:rPr lang="en-US" dirty="0"/>
              <a:t>G) (1/8, ¼, 5/8)</a:t>
            </a:r>
          </a:p>
          <a:p>
            <a:pPr lvl="1"/>
            <a:r>
              <a:rPr lang="en-US" dirty="0"/>
              <a:t>H) (-0.5, -0.5)</a:t>
            </a:r>
          </a:p>
        </p:txBody>
      </p:sp>
    </p:spTree>
    <p:extLst>
      <p:ext uri="{BB962C8B-B14F-4D97-AF65-F5344CB8AC3E}">
        <p14:creationId xmlns:p14="http://schemas.microsoft.com/office/powerpoint/2010/main" val="1687978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do we get these basic outcome probabilities?</a:t>
            </a:r>
          </a:p>
          <a:p>
            <a:pPr lvl="1"/>
            <a:r>
              <a:rPr lang="en-US" dirty="0"/>
              <a:t>Do experiments!</a:t>
            </a:r>
          </a:p>
          <a:p>
            <a:pPr lvl="1"/>
            <a:r>
              <a:rPr lang="en-US" dirty="0"/>
              <a:t>Find some data (a sample)</a:t>
            </a:r>
          </a:p>
          <a:p>
            <a:pPr lvl="1"/>
            <a:r>
              <a:rPr lang="en-US" dirty="0"/>
              <a:t>Count stuff in the sample</a:t>
            </a:r>
          </a:p>
          <a:p>
            <a:r>
              <a:rPr lang="en-US" dirty="0"/>
              <a:t>e.g. "how often do sentences start with the word 'So'?</a:t>
            </a:r>
          </a:p>
          <a:p>
            <a:pPr lvl="1"/>
            <a:r>
              <a:rPr lang="en-US" dirty="0"/>
              <a:t>Experiment: Observe sentences that occur in the world</a:t>
            </a:r>
          </a:p>
          <a:p>
            <a:pPr lvl="1"/>
            <a:r>
              <a:rPr lang="en-US" dirty="0"/>
              <a:t>Basic outcomes: {every possible sentence that could occur}</a:t>
            </a:r>
          </a:p>
          <a:p>
            <a:pPr lvl="1"/>
            <a:r>
              <a:rPr lang="en-US" dirty="0"/>
              <a:t>Event A: {sentences that start with 'So'}</a:t>
            </a:r>
          </a:p>
          <a:p>
            <a:pPr lvl="1"/>
            <a:r>
              <a:rPr lang="en-US" dirty="0"/>
              <a:t>P(A) = count of sentences starting with 'So' in the sample/sentences in the sample</a:t>
            </a:r>
          </a:p>
          <a:p>
            <a:pPr lvl="1"/>
            <a:r>
              <a:rPr lang="en-US" dirty="0"/>
              <a:t>P(A|B) = count(A, B)/count(B)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66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Experiment: Some action that takes place in the world</a:t>
            </a:r>
          </a:p>
          <a:p>
            <a:r>
              <a:rPr lang="en-US" dirty="0"/>
              <a:t>Outcomes = Sample Space =  </a:t>
            </a:r>
            <a:r>
              <a:rPr lang="en-US" dirty="0" err="1"/>
              <a:t>Ω</a:t>
            </a:r>
            <a:r>
              <a:rPr lang="en-US" dirty="0"/>
              <a:t> = the universe; every </a:t>
            </a:r>
            <a:r>
              <a:rPr lang="en-US" u="sng" dirty="0"/>
              <a:t>basic outcome</a:t>
            </a:r>
            <a:r>
              <a:rPr lang="en-US" dirty="0"/>
              <a:t> that could happen</a:t>
            </a:r>
          </a:p>
          <a:p>
            <a:r>
              <a:rPr lang="en-US" dirty="0"/>
              <a:t>Event = A ⊆</a:t>
            </a:r>
            <a:r>
              <a:rPr lang="en-US" dirty="0" err="1"/>
              <a:t>Ω</a:t>
            </a:r>
            <a:r>
              <a:rPr lang="en-US" dirty="0"/>
              <a:t> = something that happened (could be more than one basic outcome)</a:t>
            </a:r>
          </a:p>
          <a:p>
            <a:r>
              <a:rPr lang="en-US" dirty="0"/>
              <a:t>Probability Distribution: 𝓕: </a:t>
            </a:r>
            <a:r>
              <a:rPr lang="en-US" dirty="0" err="1"/>
              <a:t>Ω</a:t>
            </a:r>
            <a:r>
              <a:rPr lang="en-US" dirty="0"/>
              <a:t>→[0,1], ∑</a:t>
            </a:r>
            <a:r>
              <a:rPr lang="en-US" baseline="-25000" dirty="0"/>
              <a:t>x ∈</a:t>
            </a:r>
            <a:r>
              <a:rPr lang="en-US" baseline="-25000" dirty="0" err="1"/>
              <a:t>Ω</a:t>
            </a:r>
            <a:r>
              <a:rPr lang="en-US" baseline="-25000" dirty="0"/>
              <a:t> </a:t>
            </a:r>
            <a:r>
              <a:rPr lang="en-US" dirty="0"/>
              <a:t>𝓕(x)=1 </a:t>
            </a:r>
            <a:br>
              <a:rPr lang="en-US" dirty="0"/>
            </a:br>
            <a:r>
              <a:rPr lang="en-US" dirty="0"/>
              <a:t>i.e. the values </a:t>
            </a:r>
            <a:r>
              <a:rPr lang="en-US" u="sng" dirty="0"/>
              <a:t>sum to 1</a:t>
            </a:r>
            <a:r>
              <a:rPr lang="en-US" dirty="0"/>
              <a:t> and no value is negative</a:t>
            </a:r>
          </a:p>
        </p:txBody>
      </p:sp>
    </p:spTree>
    <p:extLst>
      <p:ext uri="{BB962C8B-B14F-4D97-AF65-F5344CB8AC3E}">
        <p14:creationId xmlns:p14="http://schemas.microsoft.com/office/powerpoint/2010/main" val="8122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32089"/>
          </a:xfrm>
        </p:spPr>
        <p:txBody>
          <a:bodyPr/>
          <a:lstStyle/>
          <a:p>
            <a:r>
              <a:rPr lang="en-US" dirty="0"/>
              <a:t>Suppose we have a biased 12-sided die and we throw </a:t>
            </a:r>
            <a:r>
              <a:rPr lang="en-US"/>
              <a:t>it repeatedly: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1442627"/>
              </p:ext>
            </p:extLst>
          </p:nvPr>
        </p:nvGraphicFramePr>
        <p:xfrm>
          <a:off x="2627086" y="2600597"/>
          <a:ext cx="2409372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56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37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433628"/>
              </p:ext>
            </p:extLst>
          </p:nvPr>
        </p:nvGraphicFramePr>
        <p:xfrm>
          <a:off x="6990443" y="2600597"/>
          <a:ext cx="2409372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56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37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857" y="224155"/>
            <a:ext cx="1651000" cy="160147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526143" y="5332525"/>
            <a:ext cx="10827657" cy="120672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It's easy to estimate the 11 free parameters (why 11?)</a:t>
            </a:r>
          </a:p>
          <a:p>
            <a:r>
              <a:rPr lang="en-US" dirty="0"/>
              <a:t>Total rolls = 324; P(1) = 0/324 = 0; P(5) = 119/324 = .367</a:t>
            </a:r>
          </a:p>
          <a:p>
            <a:r>
              <a:rPr lang="en-US" dirty="0"/>
              <a:t>P(12) = 1-(P(1)+P(2)+...+P(11))</a:t>
            </a:r>
          </a:p>
        </p:txBody>
      </p:sp>
    </p:spTree>
    <p:extLst>
      <p:ext uri="{BB962C8B-B14F-4D97-AF65-F5344CB8AC3E}">
        <p14:creationId xmlns:p14="http://schemas.microsoft.com/office/powerpoint/2010/main" val="1567174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358742" cy="3268889"/>
          </a:xfrm>
        </p:spPr>
        <p:txBody>
          <a:bodyPr>
            <a:normAutofit/>
          </a:bodyPr>
          <a:lstStyle/>
          <a:p>
            <a:r>
              <a:rPr lang="en-US" dirty="0"/>
              <a:t>What if you only saw the results and weren't told how they were generated?</a:t>
            </a:r>
          </a:p>
          <a:p>
            <a:r>
              <a:rPr lang="en-US" dirty="0"/>
              <a:t>Another theory: sum of two 6-sided die rolls</a:t>
            </a:r>
          </a:p>
          <a:p>
            <a:pPr lvl="1"/>
            <a:r>
              <a:rPr lang="en-US" dirty="0"/>
              <a:t>What about sum of three 4-sided dice?</a:t>
            </a:r>
          </a:p>
          <a:p>
            <a:r>
              <a:rPr lang="en-US" dirty="0"/>
              <a:t>In the 2d6 case, P(8) = P(3)P(5) + P(4)P(4) + P(5)P(3)</a:t>
            </a:r>
          </a:p>
          <a:p>
            <a:r>
              <a:rPr lang="en-US" dirty="0"/>
              <a:t>Now only 5 free parameters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499499"/>
              </p:ext>
            </p:extLst>
          </p:nvPr>
        </p:nvGraphicFramePr>
        <p:xfrm>
          <a:off x="8374742" y="2710724"/>
          <a:ext cx="1799772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4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54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397234"/>
              </p:ext>
            </p:extLst>
          </p:nvPr>
        </p:nvGraphicFramePr>
        <p:xfrm>
          <a:off x="10418536" y="2710724"/>
          <a:ext cx="1514928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66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8857" y="224155"/>
            <a:ext cx="1651000" cy="16014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808686" y="116114"/>
            <a:ext cx="3367314" cy="1709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7150826" y="224155"/>
            <a:ext cx="2443116" cy="1320413"/>
            <a:chOff x="7150826" y="224155"/>
            <a:chExt cx="2443116" cy="132041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0826" y="224155"/>
              <a:ext cx="1252945" cy="1252945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40997" y="291623"/>
              <a:ext cx="1252945" cy="1252945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8088363" y="388962"/>
              <a:ext cx="50526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/>
                <a:t>?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911444" y="390635"/>
            <a:ext cx="1843314" cy="1843313"/>
            <a:chOff x="6662058" y="4310743"/>
            <a:chExt cx="1843314" cy="1843313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4"/>
            <a:srcRect l="15148" t="13735" r="15019" b="12323"/>
            <a:stretch/>
          </p:blipFill>
          <p:spPr>
            <a:xfrm>
              <a:off x="6662058" y="4310743"/>
              <a:ext cx="986972" cy="1045028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/>
            <a:srcRect l="15148" t="13735" r="15019" b="12323"/>
            <a:stretch/>
          </p:blipFill>
          <p:spPr>
            <a:xfrm>
              <a:off x="7518400" y="4310743"/>
              <a:ext cx="986972" cy="1045028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4"/>
            <a:srcRect l="15148" t="13735" r="15019" b="12323"/>
            <a:stretch/>
          </p:blipFill>
          <p:spPr>
            <a:xfrm>
              <a:off x="7084157" y="5109028"/>
              <a:ext cx="986972" cy="1045028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7354812" y="4310757"/>
              <a:ext cx="50526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/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950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292520" cy="3863975"/>
          </a:xfrm>
        </p:spPr>
        <p:txBody>
          <a:bodyPr>
            <a:normAutofit/>
          </a:bodyPr>
          <a:lstStyle/>
          <a:p>
            <a:r>
              <a:rPr lang="en-US" dirty="0"/>
              <a:t>Maybe it's not dice at all</a:t>
            </a:r>
          </a:p>
          <a:p>
            <a:r>
              <a:rPr lang="en-US" dirty="0"/>
              <a:t>Could be number of minutes of phone calls</a:t>
            </a:r>
          </a:p>
          <a:p>
            <a:r>
              <a:rPr lang="en-US" dirty="0"/>
              <a:t>Historical data shows this follows a gamma curve</a:t>
            </a:r>
          </a:p>
          <a:p>
            <a:r>
              <a:rPr lang="en-US" dirty="0"/>
              <a:t>Shape is fixed but two numbers control center and 'flatness'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499499"/>
              </p:ext>
            </p:extLst>
          </p:nvPr>
        </p:nvGraphicFramePr>
        <p:xfrm>
          <a:off x="8374742" y="2710724"/>
          <a:ext cx="1799772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4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54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397234"/>
              </p:ext>
            </p:extLst>
          </p:nvPr>
        </p:nvGraphicFramePr>
        <p:xfrm>
          <a:off x="10418536" y="2710724"/>
          <a:ext cx="1514928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66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4742" y="627517"/>
            <a:ext cx="2722336" cy="132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78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292520" cy="4923518"/>
          </a:xfrm>
        </p:spPr>
        <p:txBody>
          <a:bodyPr>
            <a:normAutofit/>
          </a:bodyPr>
          <a:lstStyle/>
          <a:p>
            <a:r>
              <a:rPr lang="en-US" dirty="0"/>
              <a:t>General theory of how data got generated, together with a set of parameter estimates is called a </a:t>
            </a:r>
            <a:r>
              <a:rPr lang="en-US" b="1" u="sng" dirty="0"/>
              <a:t>model</a:t>
            </a:r>
            <a:endParaRPr lang="en-US" dirty="0"/>
          </a:p>
          <a:p>
            <a:r>
              <a:rPr lang="en-US" dirty="0"/>
              <a:t>Questions:</a:t>
            </a:r>
          </a:p>
          <a:p>
            <a:pPr lvl="1"/>
            <a:r>
              <a:rPr lang="en-US" dirty="0"/>
              <a:t>Given a theory T, how do we know if one set of parameter estimates is better than another?</a:t>
            </a:r>
          </a:p>
          <a:p>
            <a:pPr lvl="1"/>
            <a:r>
              <a:rPr lang="en-US" dirty="0"/>
              <a:t>Which is better: theory T with parameters t or theory S with parameters s?</a:t>
            </a:r>
          </a:p>
          <a:p>
            <a:pPr lvl="1"/>
            <a:r>
              <a:rPr lang="en-US" dirty="0"/>
              <a:t>i.e. is one theory in general better than another?</a:t>
            </a:r>
          </a:p>
          <a:p>
            <a:pPr lvl="1"/>
            <a:r>
              <a:rPr lang="en-US" dirty="0"/>
              <a:t>can we automatically identify the best model (best </a:t>
            </a:r>
            <a:r>
              <a:rPr lang="en-US" dirty="0" err="1"/>
              <a:t>theory+param</a:t>
            </a:r>
            <a:r>
              <a:rPr lang="en-US" dirty="0"/>
              <a:t> combination)?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499499"/>
              </p:ext>
            </p:extLst>
          </p:nvPr>
        </p:nvGraphicFramePr>
        <p:xfrm>
          <a:off x="8374742" y="2710724"/>
          <a:ext cx="1799772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4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54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397234"/>
              </p:ext>
            </p:extLst>
          </p:nvPr>
        </p:nvGraphicFramePr>
        <p:xfrm>
          <a:off x="10418536" y="2710724"/>
          <a:ext cx="1514928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66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244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4742" y="627517"/>
            <a:ext cx="2722336" cy="132901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6259" y="944510"/>
            <a:ext cx="1252945" cy="12529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9193444" y="1871963"/>
            <a:ext cx="505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?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41882" y="770247"/>
            <a:ext cx="1651000" cy="160147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489411" y="5892801"/>
            <a:ext cx="64889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BIG MACHINE LEARNING QUESTIONS!</a:t>
            </a:r>
          </a:p>
        </p:txBody>
      </p:sp>
    </p:spTree>
    <p:extLst>
      <p:ext uri="{BB962C8B-B14F-4D97-AF65-F5344CB8AC3E}">
        <p14:creationId xmlns:p14="http://schemas.microsoft.com/office/powerpoint/2010/main" val="1900445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2115" y="1690688"/>
            <a:ext cx="9695542" cy="4923518"/>
          </a:xfrm>
        </p:spPr>
        <p:txBody>
          <a:bodyPr>
            <a:normAutofit/>
          </a:bodyPr>
          <a:lstStyle/>
          <a:p>
            <a:r>
              <a:rPr lang="en-US" dirty="0"/>
              <a:t>Ask the data! </a:t>
            </a:r>
          </a:p>
          <a:p>
            <a:r>
              <a:rPr lang="en-US" dirty="0"/>
              <a:t>For data D and models m in M, find </a:t>
            </a:r>
            <a:br>
              <a:rPr lang="en-US" dirty="0"/>
            </a:br>
            <a:r>
              <a:rPr lang="en-US" dirty="0" err="1"/>
              <a:t>argmax</a:t>
            </a:r>
            <a:r>
              <a:rPr lang="en-US" baseline="-25000" dirty="0" err="1"/>
              <a:t>m</a:t>
            </a:r>
            <a:r>
              <a:rPr lang="en-US" dirty="0"/>
              <a:t> P(</a:t>
            </a:r>
            <a:r>
              <a:rPr lang="en-US" dirty="0" err="1"/>
              <a:t>m|D</a:t>
            </a:r>
            <a:r>
              <a:rPr lang="en-US" dirty="0"/>
              <a:t>)</a:t>
            </a:r>
          </a:p>
          <a:p>
            <a:r>
              <a:rPr lang="en-US" dirty="0"/>
              <a:t>By Bayes' rule this is equal to</a:t>
            </a:r>
            <a:br>
              <a:rPr lang="en-US" dirty="0"/>
            </a:br>
            <a:r>
              <a:rPr lang="en-US" dirty="0" err="1"/>
              <a:t>argmax</a:t>
            </a:r>
            <a:r>
              <a:rPr lang="en-US" baseline="-25000" dirty="0" err="1"/>
              <a:t>m</a:t>
            </a:r>
            <a:r>
              <a:rPr lang="en-US" dirty="0"/>
              <a:t> P(m) P(</a:t>
            </a:r>
            <a:r>
              <a:rPr lang="en-US" dirty="0" err="1"/>
              <a:t>D|m</a:t>
            </a:r>
            <a:r>
              <a:rPr lang="en-US" dirty="0"/>
              <a:t>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If we don't have any prior preferences, i.e.  distribution over M is uniform, then it's just </a:t>
            </a:r>
            <a:r>
              <a:rPr lang="en-US" dirty="0" err="1"/>
              <a:t>argmax</a:t>
            </a:r>
            <a:r>
              <a:rPr lang="en-US" baseline="-25000" dirty="0" err="1"/>
              <a:t>m</a:t>
            </a:r>
            <a:r>
              <a:rPr lang="en-US" dirty="0"/>
              <a:t> P(</a:t>
            </a:r>
            <a:r>
              <a:rPr lang="en-US" dirty="0" err="1"/>
              <a:t>D|m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1433900" y="3976914"/>
            <a:ext cx="2130711" cy="1081760"/>
            <a:chOff x="1132115" y="3976914"/>
            <a:chExt cx="2130711" cy="1081760"/>
          </a:xfrm>
        </p:grpSpPr>
        <p:sp>
          <p:nvSpPr>
            <p:cNvPr id="6" name="TextBox 5"/>
            <p:cNvSpPr txBox="1"/>
            <p:nvPr/>
          </p:nvSpPr>
          <p:spPr>
            <a:xfrm>
              <a:off x="1132115" y="4412343"/>
              <a:ext cx="2130711" cy="64633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does this model look</a:t>
              </a:r>
            </a:p>
            <a:p>
              <a:r>
                <a:rPr lang="en-US" dirty="0"/>
                <a:t>generally good?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 flipV="1">
              <a:off x="2873830" y="3976914"/>
              <a:ext cx="58056" cy="5080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4090754" y="3904343"/>
            <a:ext cx="3119957" cy="1154331"/>
            <a:chOff x="3824515" y="3918857"/>
            <a:chExt cx="3119957" cy="1154331"/>
          </a:xfrm>
        </p:grpSpPr>
        <p:sp>
          <p:nvSpPr>
            <p:cNvPr id="11" name="TextBox 10"/>
            <p:cNvSpPr txBox="1"/>
            <p:nvPr/>
          </p:nvSpPr>
          <p:spPr>
            <a:xfrm>
              <a:off x="3824515" y="4426857"/>
              <a:ext cx="3119957" cy="64633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given the model,</a:t>
              </a:r>
            </a:p>
            <a:p>
              <a:r>
                <a:rPr lang="en-US" dirty="0"/>
                <a:t>does the data look reasonable?</a:t>
              </a: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 flipV="1">
              <a:off x="3844843" y="3918857"/>
              <a:ext cx="58056" cy="5080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927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P(</a:t>
            </a:r>
            <a:r>
              <a:rPr lang="en-US" dirty="0" err="1"/>
              <a:t>D|m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6228701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Quantitative!</a:t>
            </a:r>
          </a:p>
          <a:p>
            <a:pPr lvl="1"/>
            <a:r>
              <a:rPr lang="en-US" dirty="0"/>
              <a:t>Get some D (a sample)</a:t>
            </a:r>
          </a:p>
          <a:p>
            <a:pPr lvl="1"/>
            <a:r>
              <a:rPr lang="en-US" dirty="0"/>
              <a:t>apply each m</a:t>
            </a:r>
          </a:p>
          <a:p>
            <a:r>
              <a:rPr lang="en-US" dirty="0"/>
              <a:t>P(</a:t>
            </a:r>
            <a:r>
              <a:rPr lang="en-US" dirty="0" err="1"/>
              <a:t>D|m</a:t>
            </a:r>
            <a:r>
              <a:rPr lang="en-US" dirty="0"/>
              <a:t>) = ∏</a:t>
            </a:r>
            <a:r>
              <a:rPr lang="en-US" baseline="-25000" dirty="0" err="1"/>
              <a:t>d∈D</a:t>
            </a:r>
            <a:r>
              <a:rPr lang="en-US" dirty="0" err="1"/>
              <a:t>P</a:t>
            </a:r>
            <a:r>
              <a:rPr lang="en-US" dirty="0"/>
              <a:t>(</a:t>
            </a:r>
            <a:r>
              <a:rPr lang="en-US" dirty="0" err="1"/>
              <a:t>d|m</a:t>
            </a:r>
            <a:r>
              <a:rPr lang="en-US" dirty="0"/>
              <a:t>)</a:t>
            </a:r>
          </a:p>
          <a:p>
            <a:r>
              <a:rPr lang="en-US" dirty="0"/>
              <a:t>m1: ½ * ½ * ½ * ½ = .0625</a:t>
            </a:r>
          </a:p>
          <a:p>
            <a:r>
              <a:rPr lang="en-US" dirty="0"/>
              <a:t>m2: ¾ * ¾ * ¼ * ¾ = .105</a:t>
            </a:r>
          </a:p>
          <a:p>
            <a:r>
              <a:rPr lang="en-US" dirty="0"/>
              <a:t>m3: 9/10 * 9/10 * 1/10 * 9/10 = .073</a:t>
            </a:r>
          </a:p>
          <a:p>
            <a:r>
              <a:rPr lang="en-US" dirty="0" err="1"/>
              <a:t>argmax</a:t>
            </a:r>
            <a:r>
              <a:rPr lang="en-US" baseline="-25000" dirty="0" err="1"/>
              <a:t>m</a:t>
            </a:r>
            <a:r>
              <a:rPr lang="en-US" dirty="0" err="1"/>
              <a:t>P</a:t>
            </a:r>
            <a:r>
              <a:rPr lang="en-US" dirty="0"/>
              <a:t>(</a:t>
            </a:r>
            <a:r>
              <a:rPr lang="en-US" dirty="0" err="1"/>
              <a:t>D|m</a:t>
            </a:r>
            <a:r>
              <a:rPr lang="en-US" dirty="0"/>
              <a:t>) = m2</a:t>
            </a:r>
          </a:p>
          <a:p>
            <a:r>
              <a:rPr lang="en-US" dirty="0"/>
              <a:t>This is the </a:t>
            </a:r>
            <a:r>
              <a:rPr lang="en-US" u="sng" dirty="0"/>
              <a:t>maximum likelihood estimation</a:t>
            </a:r>
            <a:r>
              <a:rPr lang="en-US" dirty="0"/>
              <a:t> (MLE)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18716"/>
              </p:ext>
            </p:extLst>
          </p:nvPr>
        </p:nvGraphicFramePr>
        <p:xfrm>
          <a:off x="7427945" y="2687320"/>
          <a:ext cx="343263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2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2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7066900" y="577963"/>
            <a:ext cx="4286900" cy="1799770"/>
            <a:chOff x="6810829" y="3860801"/>
            <a:chExt cx="4286900" cy="179977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10829" y="4539343"/>
              <a:ext cx="961571" cy="96157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8336859" y="3871687"/>
              <a:ext cx="13748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SAMPLE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17544" y="4539343"/>
              <a:ext cx="961571" cy="96157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24259" y="4539343"/>
              <a:ext cx="966755" cy="961571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36158" y="4539342"/>
              <a:ext cx="961571" cy="961571"/>
            </a:xfrm>
            <a:prstGeom prst="rect">
              <a:avLst/>
            </a:prstGeom>
          </p:spPr>
        </p:pic>
        <p:sp>
          <p:nvSpPr>
            <p:cNvPr id="11" name="Frame 10"/>
            <p:cNvSpPr/>
            <p:nvPr/>
          </p:nvSpPr>
          <p:spPr>
            <a:xfrm>
              <a:off x="6810829" y="3860801"/>
              <a:ext cx="4286900" cy="1799770"/>
            </a:xfrm>
            <a:prstGeom prst="frame">
              <a:avLst>
                <a:gd name="adj1" fmla="val 3269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066900" y="4480267"/>
            <a:ext cx="4684986" cy="2444447"/>
            <a:chOff x="7066900" y="4480267"/>
            <a:chExt cx="4684986" cy="2444447"/>
          </a:xfrm>
        </p:grpSpPr>
        <p:graphicFrame>
          <p:nvGraphicFramePr>
            <p:cNvPr id="14" name="Chart 13"/>
            <p:cNvGraphicFramePr/>
            <p:nvPr>
              <p:extLst>
                <p:ext uri="{D42A27DB-BD31-4B8C-83A1-F6EECF244321}">
                  <p14:modId xmlns:p14="http://schemas.microsoft.com/office/powerpoint/2010/main" val="1371039479"/>
                </p:ext>
              </p:extLst>
            </p:nvPr>
          </p:nvGraphicFramePr>
          <p:xfrm>
            <a:off x="7066900" y="4480267"/>
            <a:ext cx="3555744" cy="244444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cxnSp>
          <p:nvCxnSpPr>
            <p:cNvPr id="15" name="Straight Arrow Connector 14"/>
            <p:cNvCxnSpPr/>
            <p:nvPr/>
          </p:nvCxnSpPr>
          <p:spPr>
            <a:xfrm flipH="1" flipV="1">
              <a:off x="9135186" y="4746171"/>
              <a:ext cx="1795884" cy="42091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1190514" y="4956628"/>
              <a:ext cx="5613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m2!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52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3840"/>
            <a:ext cx="10515600" cy="1325563"/>
          </a:xfrm>
        </p:spPr>
        <p:txBody>
          <a:bodyPr/>
          <a:lstStyle/>
          <a:p>
            <a:r>
              <a:rPr lang="en-US" dirty="0"/>
              <a:t>What if we have an opinion about 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28889"/>
          </a:xfrm>
        </p:spPr>
        <p:txBody>
          <a:bodyPr/>
          <a:lstStyle/>
          <a:p>
            <a:r>
              <a:rPr lang="en-US" dirty="0"/>
              <a:t>e.g. the coin doesn't look biased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8540"/>
              </p:ext>
            </p:extLst>
          </p:nvPr>
        </p:nvGraphicFramePr>
        <p:xfrm>
          <a:off x="9065380" y="1448389"/>
          <a:ext cx="22884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4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2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11200" y="5956165"/>
            <a:ext cx="110310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We could also compare the d12 vs 2d6 theories using the same technique!</a:t>
            </a:r>
          </a:p>
        </p:txBody>
      </p:sp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849481342"/>
              </p:ext>
            </p:extLst>
          </p:nvPr>
        </p:nvGraphicFramePr>
        <p:xfrm>
          <a:off x="1905605" y="2554514"/>
          <a:ext cx="5714396" cy="302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19718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P(A) = ½; P(A ∩ B) = ¼; P(B) = 3/10</a:t>
            </a:r>
          </a:p>
          <a:p>
            <a:r>
              <a:rPr lang="en-US" dirty="0"/>
              <a:t>4) What is P(A|B) ?</a:t>
            </a:r>
          </a:p>
          <a:p>
            <a:pPr lvl="1"/>
            <a:r>
              <a:rPr lang="en-US" dirty="0"/>
              <a:t>A) 5/6</a:t>
            </a:r>
          </a:p>
          <a:p>
            <a:pPr lvl="1"/>
            <a:r>
              <a:rPr lang="en-US" dirty="0"/>
              <a:t>B) 1</a:t>
            </a:r>
          </a:p>
          <a:p>
            <a:pPr lvl="1"/>
            <a:r>
              <a:rPr lang="en-US" dirty="0"/>
              <a:t>C) ¼</a:t>
            </a:r>
          </a:p>
          <a:p>
            <a:pPr lvl="1"/>
            <a:r>
              <a:rPr lang="en-US" dirty="0"/>
              <a:t>D) ½</a:t>
            </a:r>
          </a:p>
          <a:p>
            <a:r>
              <a:rPr lang="en-US" dirty="0"/>
              <a:t>5) What is P(B|A)? (same choices)</a:t>
            </a:r>
          </a:p>
          <a:p>
            <a:r>
              <a:rPr lang="en-US" dirty="0"/>
              <a:t>6) What is P(A, B)? (same choices)</a:t>
            </a:r>
          </a:p>
        </p:txBody>
      </p:sp>
    </p:spTree>
    <p:extLst>
      <p:ext uri="{BB962C8B-B14F-4D97-AF65-F5344CB8AC3E}">
        <p14:creationId xmlns:p14="http://schemas.microsoft.com/office/powerpoint/2010/main" val="81053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Probabilities to FSA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83518"/>
          </a:xfrm>
        </p:spPr>
        <p:txBody>
          <a:bodyPr/>
          <a:lstStyle/>
          <a:p>
            <a:r>
              <a:rPr lang="en-US" dirty="0"/>
              <a:t>Aside from a label, FSAs can have a </a:t>
            </a:r>
            <a:r>
              <a:rPr lang="en-US" b="1" dirty="0"/>
              <a:t>weight</a:t>
            </a:r>
            <a:r>
              <a:rPr lang="en-US" dirty="0"/>
              <a:t>; then they're </a:t>
            </a:r>
            <a:r>
              <a:rPr lang="en-US" b="1" dirty="0"/>
              <a:t>weighted finite-state automata </a:t>
            </a:r>
            <a:r>
              <a:rPr lang="en-US" dirty="0"/>
              <a:t>(</a:t>
            </a:r>
            <a:r>
              <a:rPr lang="en-US" dirty="0" err="1"/>
              <a:t>wFSA</a:t>
            </a:r>
            <a:r>
              <a:rPr lang="en-US" dirty="0"/>
              <a:t>)</a:t>
            </a:r>
          </a:p>
          <a:p>
            <a:r>
              <a:rPr lang="en-US" dirty="0"/>
              <a:t>If the weights of arcs leaving a path sum to 1 (final state excluded) it's </a:t>
            </a:r>
            <a:r>
              <a:rPr lang="en-US" b="1" dirty="0"/>
              <a:t>probabilistic</a:t>
            </a:r>
            <a:r>
              <a:rPr lang="en-US" dirty="0"/>
              <a:t> (</a:t>
            </a:r>
            <a:r>
              <a:rPr lang="en-US" dirty="0" err="1"/>
              <a:t>pFSA</a:t>
            </a:r>
            <a:r>
              <a:rPr lang="en-US" dirty="0"/>
              <a:t>)</a:t>
            </a:r>
          </a:p>
          <a:p>
            <a:r>
              <a:rPr lang="en-US" dirty="0"/>
              <a:t>Weight of a path = product of the weights of the arcs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076" y="4209143"/>
            <a:ext cx="6632745" cy="268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2755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pFSA</a:t>
            </a:r>
            <a:r>
              <a:rPr lang="en-US" dirty="0"/>
              <a:t> is a way to encode P(A)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5" t="-17901" r="12243" b="17901"/>
          <a:stretch/>
        </p:blipFill>
        <p:spPr>
          <a:xfrm>
            <a:off x="1084943" y="1269774"/>
            <a:ext cx="6437880" cy="29999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03721" y="2278743"/>
            <a:ext cx="37818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"she talked" = .6</a:t>
            </a:r>
          </a:p>
          <a:p>
            <a:r>
              <a:rPr lang="en-US" sz="3200" dirty="0"/>
              <a:t>"he saw me" = .32</a:t>
            </a:r>
          </a:p>
          <a:p>
            <a:r>
              <a:rPr lang="en-US" sz="3200" dirty="0"/>
              <a:t>"he ran home" = .08  </a:t>
            </a:r>
          </a:p>
        </p:txBody>
      </p:sp>
    </p:spTree>
    <p:extLst>
      <p:ext uri="{BB962C8B-B14F-4D97-AF65-F5344CB8AC3E}">
        <p14:creationId xmlns:p14="http://schemas.microsoft.com/office/powerpoint/2010/main" val="1816026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1508" y="1596119"/>
            <a:ext cx="7389104" cy="51433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Experiment: "toss a coin three times"</a:t>
            </a:r>
          </a:p>
          <a:p>
            <a:r>
              <a:rPr lang="en-US" dirty="0" err="1"/>
              <a:t>Ω</a:t>
            </a:r>
            <a:r>
              <a:rPr lang="en-US" dirty="0"/>
              <a:t> = {HHH, HHT, HTT, HTH, THH, THT, TTT, TTH}</a:t>
            </a:r>
          </a:p>
          <a:p>
            <a:r>
              <a:rPr lang="en-US" dirty="0"/>
              <a:t>Event A = "exactly two heads" = {HHT, HTH, THH}</a:t>
            </a:r>
          </a:p>
          <a:p>
            <a:r>
              <a:rPr lang="en-US" dirty="0"/>
              <a:t>Event B = "first one was heads" = {HHT, HTH, HTT, HHH} </a:t>
            </a:r>
          </a:p>
          <a:p>
            <a:r>
              <a:rPr lang="en-US" dirty="0"/>
              <a:t>Distribution: assign a number between 0 and 1 ("probability") to each basic outcome; sum of all numbers = 1</a:t>
            </a:r>
          </a:p>
          <a:p>
            <a:r>
              <a:rPr lang="en-US" dirty="0"/>
              <a:t>Uniform distribution: P(x) = 1/8 ∀x ∈</a:t>
            </a:r>
            <a:r>
              <a:rPr lang="en-US" dirty="0" err="1"/>
              <a:t>Ω</a:t>
            </a:r>
            <a:endParaRPr lang="en-US" dirty="0"/>
          </a:p>
          <a:p>
            <a:r>
              <a:rPr lang="en-US" dirty="0"/>
              <a:t>Probability of an event = the sum of the probabilities of its basic outcomes</a:t>
            </a:r>
          </a:p>
          <a:p>
            <a:r>
              <a:rPr lang="en-US" dirty="0"/>
              <a:t>So, P(A) = ?</a:t>
            </a:r>
          </a:p>
          <a:p>
            <a:r>
              <a:rPr lang="en-US" dirty="0"/>
              <a:t>P(B) = ?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7304" y="1027906"/>
            <a:ext cx="3463189" cy="298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0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wFSA</a:t>
            </a:r>
            <a:r>
              <a:rPr lang="en-US" dirty="0"/>
              <a:t> is just a weighted graph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43818"/>
          </a:xfrm>
        </p:spPr>
        <p:txBody>
          <a:bodyPr>
            <a:normAutofit/>
          </a:bodyPr>
          <a:lstStyle/>
          <a:p>
            <a:r>
              <a:rPr lang="en-US" dirty="0"/>
              <a:t>We can use best-path algorithms (Dijkstra) to efficiently find the most probable path (after converting to log space)</a:t>
            </a:r>
          </a:p>
          <a:p>
            <a:r>
              <a:rPr lang="en-US" dirty="0"/>
              <a:t>We can use FSA intersection to efficiently look up the probability of a sentence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500" y="4069443"/>
            <a:ext cx="44450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052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Probabilities to FST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605486" cy="4351338"/>
          </a:xfrm>
        </p:spPr>
        <p:txBody>
          <a:bodyPr/>
          <a:lstStyle/>
          <a:p>
            <a:r>
              <a:rPr lang="en-US" dirty="0"/>
              <a:t>FSTs can also have weighted arcs</a:t>
            </a:r>
          </a:p>
          <a:p>
            <a:r>
              <a:rPr lang="en-US" dirty="0"/>
              <a:t>If the weights of all outgoing arcs from a state </a:t>
            </a:r>
            <a:r>
              <a:rPr lang="en-US" b="1" dirty="0"/>
              <a:t>with the same input symbol</a:t>
            </a:r>
            <a:r>
              <a:rPr lang="en-US" dirty="0"/>
              <a:t> sum to 1, it's a </a:t>
            </a:r>
            <a:r>
              <a:rPr lang="en-US" dirty="0" err="1"/>
              <a:t>pFST</a:t>
            </a:r>
            <a:endParaRPr lang="en-US" dirty="0"/>
          </a:p>
          <a:p>
            <a:r>
              <a:rPr lang="en-US" dirty="0"/>
              <a:t>FST transduces string x into string y</a:t>
            </a:r>
          </a:p>
          <a:p>
            <a:r>
              <a:rPr lang="en-US" dirty="0" err="1"/>
              <a:t>pFST</a:t>
            </a:r>
            <a:r>
              <a:rPr lang="en-US" dirty="0"/>
              <a:t> transduces x into y with probability P(</a:t>
            </a:r>
            <a:r>
              <a:rPr lang="en-US" dirty="0" err="1"/>
              <a:t>y|x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Note: probabilities no longer </a:t>
            </a:r>
            <a:r>
              <a:rPr lang="en-US" dirty="0" err="1"/>
              <a:t>reversable</a:t>
            </a:r>
            <a:r>
              <a:rPr lang="en-US" dirty="0"/>
              <a:t>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9543" y="1690688"/>
            <a:ext cx="24384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87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Joint and Conditional Probability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6562"/>
            <a:ext cx="6304878" cy="4351338"/>
          </a:xfrm>
        </p:spPr>
        <p:txBody>
          <a:bodyPr/>
          <a:lstStyle/>
          <a:p>
            <a:r>
              <a:rPr lang="en-US" dirty="0"/>
              <a:t>P(A, B) = P(A∩B) </a:t>
            </a:r>
            <a:br>
              <a:rPr lang="en-US" dirty="0"/>
            </a:br>
            <a:r>
              <a:rPr lang="en-US" dirty="0"/>
              <a:t>= "joint probability of A and B"</a:t>
            </a:r>
          </a:p>
          <a:p>
            <a:r>
              <a:rPr lang="en-US" dirty="0"/>
              <a:t>P(A|B) = P(A∩B)/P(B)</a:t>
            </a:r>
            <a:br>
              <a:rPr lang="en-US" dirty="0"/>
            </a:br>
            <a:r>
              <a:rPr lang="en-US" dirty="0"/>
              <a:t>= "conditional probability of A given B"</a:t>
            </a:r>
          </a:p>
          <a:p>
            <a:r>
              <a:rPr lang="en-US" dirty="0"/>
              <a:t>P(B|A) = 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384" y="3240313"/>
            <a:ext cx="5430323" cy="30298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257" y="3954801"/>
            <a:ext cx="2017486" cy="106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2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Joint and Conditional Probability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5942"/>
            <a:ext cx="7211134" cy="4870311"/>
          </a:xfrm>
        </p:spPr>
        <p:txBody>
          <a:bodyPr>
            <a:normAutofit fontScale="92500"/>
          </a:bodyPr>
          <a:lstStyle/>
          <a:p>
            <a:r>
              <a:rPr lang="en-US" dirty="0"/>
              <a:t>A = "exactly two heads" </a:t>
            </a:r>
            <a:br>
              <a:rPr lang="en-US" dirty="0"/>
            </a:br>
            <a:r>
              <a:rPr lang="en-US" dirty="0"/>
              <a:t>= {HHT, HTH, THH}</a:t>
            </a:r>
          </a:p>
          <a:p>
            <a:r>
              <a:rPr lang="en-US" dirty="0"/>
              <a:t>B = "first one was heads" = {HHT, HTH, HTT, HHH} </a:t>
            </a:r>
          </a:p>
          <a:p>
            <a:r>
              <a:rPr lang="en-US" dirty="0"/>
              <a:t>P(A) = 3/8</a:t>
            </a:r>
          </a:p>
          <a:p>
            <a:r>
              <a:rPr lang="en-US" dirty="0"/>
              <a:t>P(B) = ½</a:t>
            </a:r>
          </a:p>
          <a:p>
            <a:r>
              <a:rPr lang="en-US" dirty="0"/>
              <a:t>P(A,B) = P(A) + P(B) ? </a:t>
            </a:r>
          </a:p>
          <a:p>
            <a:pPr lvl="1"/>
            <a:r>
              <a:rPr lang="en-US" dirty="0"/>
              <a:t>No. What is it?</a:t>
            </a:r>
          </a:p>
          <a:p>
            <a:r>
              <a:rPr lang="en-US" dirty="0"/>
              <a:t>P(B|A) = "if you got 2 heads, what's the chance the first was heads?" = ?</a:t>
            </a:r>
          </a:p>
          <a:p>
            <a:r>
              <a:rPr lang="en-US" dirty="0"/>
              <a:t>P(A|B) = "if your first was heads, what's the chance you got 2 heads" = 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334" y="2119555"/>
            <a:ext cx="3304466" cy="304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411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059387" cy="1325563"/>
          </a:xfrm>
        </p:spPr>
        <p:txBody>
          <a:bodyPr/>
          <a:lstStyle/>
          <a:p>
            <a:r>
              <a:rPr lang="en-US" dirty="0"/>
              <a:t>Chain Rule of Probability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3352"/>
            <a:ext cx="10515600" cy="4351338"/>
          </a:xfr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>
            <a:normAutofit fontScale="85000" lnSpcReduction="20000"/>
          </a:bodyPr>
          <a:lstStyle/>
          <a:p>
            <a:r>
              <a:rPr lang="en-US" dirty="0"/>
              <a:t>P(A, B) = P(A∩B)</a:t>
            </a:r>
          </a:p>
          <a:p>
            <a:r>
              <a:rPr lang="en-US" dirty="0"/>
              <a:t>P(A|B) = P(A∩B)/P(B) = P(A, B)/P(B)</a:t>
            </a:r>
          </a:p>
          <a:p>
            <a:r>
              <a:rPr lang="en-US" dirty="0"/>
              <a:t>Thus, P(A, B) = P(A|B)P(B)</a:t>
            </a:r>
          </a:p>
          <a:p>
            <a:r>
              <a:rPr lang="en-US" dirty="0"/>
              <a:t>What if we had three events: 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3</a:t>
            </a:r>
            <a:r>
              <a:rPr lang="en-US" dirty="0"/>
              <a:t>?</a:t>
            </a:r>
          </a:p>
          <a:p>
            <a:r>
              <a:rPr lang="en-US" dirty="0"/>
              <a:t>Joint probability = P(A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3 </a:t>
            </a:r>
            <a:r>
              <a:rPr lang="en-US" dirty="0"/>
              <a:t>) = P(A</a:t>
            </a:r>
            <a:r>
              <a:rPr lang="en-US" baseline="-25000" dirty="0"/>
              <a:t>1</a:t>
            </a:r>
            <a:r>
              <a:rPr lang="en-US" dirty="0"/>
              <a:t> ∩ A</a:t>
            </a:r>
            <a:r>
              <a:rPr lang="en-US" baseline="-25000" dirty="0"/>
              <a:t>2</a:t>
            </a:r>
            <a:r>
              <a:rPr lang="en-US" dirty="0"/>
              <a:t> ∩ A</a:t>
            </a:r>
            <a:r>
              <a:rPr lang="en-US" baseline="-25000" dirty="0"/>
              <a:t>3</a:t>
            </a:r>
            <a:r>
              <a:rPr lang="en-US" dirty="0"/>
              <a:t>)</a:t>
            </a:r>
          </a:p>
          <a:p>
            <a:r>
              <a:rPr lang="en-US" dirty="0"/>
              <a:t>Define " 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3 </a:t>
            </a:r>
            <a:r>
              <a:rPr lang="en-US" dirty="0"/>
              <a:t>" as "B". Then from above, P(A</a:t>
            </a:r>
            <a:r>
              <a:rPr lang="en-US" baseline="-25000" dirty="0"/>
              <a:t>1</a:t>
            </a:r>
            <a:r>
              <a:rPr lang="en-US" dirty="0"/>
              <a:t>, B) = P(A</a:t>
            </a:r>
            <a:r>
              <a:rPr lang="en-US" baseline="-25000" dirty="0"/>
              <a:t>1</a:t>
            </a:r>
            <a:r>
              <a:rPr lang="en-US" dirty="0"/>
              <a:t>|B)P(B)</a:t>
            </a:r>
          </a:p>
          <a:p>
            <a:r>
              <a:rPr lang="en-US" dirty="0"/>
              <a:t>Now substitute back in: P(A</a:t>
            </a:r>
            <a:r>
              <a:rPr lang="en-US" baseline="-25000" dirty="0"/>
              <a:t>1</a:t>
            </a:r>
            <a:r>
              <a:rPr lang="en-US" dirty="0"/>
              <a:t>| 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3 </a:t>
            </a:r>
            <a:r>
              <a:rPr lang="en-US" dirty="0"/>
              <a:t>)P(A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3 </a:t>
            </a:r>
            <a:r>
              <a:rPr lang="en-US" dirty="0"/>
              <a:t>)</a:t>
            </a:r>
          </a:p>
          <a:p>
            <a:r>
              <a:rPr lang="en-US" dirty="0"/>
              <a:t>Now rewrite </a:t>
            </a:r>
            <a:r>
              <a:rPr lang="en-US" dirty="0">
                <a:effectLst>
                  <a:glow rad="1651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P(A</a:t>
            </a:r>
            <a:r>
              <a:rPr lang="en-US" baseline="-25000" dirty="0">
                <a:effectLst>
                  <a:glow rad="1651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2</a:t>
            </a:r>
            <a:r>
              <a:rPr lang="en-US" dirty="0">
                <a:effectLst>
                  <a:glow rad="1651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, A</a:t>
            </a:r>
            <a:r>
              <a:rPr lang="en-US" baseline="-25000" dirty="0">
                <a:effectLst>
                  <a:glow rad="1651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3 </a:t>
            </a:r>
            <a:r>
              <a:rPr lang="en-US" dirty="0">
                <a:effectLst>
                  <a:glow rad="1651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) </a:t>
            </a:r>
            <a:r>
              <a:rPr lang="en-US" dirty="0"/>
              <a:t>in terms of conditionals: </a:t>
            </a:r>
            <a:br>
              <a:rPr lang="en-US" dirty="0"/>
            </a:br>
            <a:r>
              <a:rPr lang="en-US" dirty="0"/>
              <a:t>  P(A</a:t>
            </a:r>
            <a:r>
              <a:rPr lang="en-US" baseline="-25000" dirty="0"/>
              <a:t>1</a:t>
            </a:r>
            <a:r>
              <a:rPr lang="en-US" dirty="0"/>
              <a:t>| 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3 </a:t>
            </a:r>
            <a:r>
              <a:rPr lang="en-US" dirty="0"/>
              <a:t>) </a:t>
            </a:r>
            <a:r>
              <a:rPr lang="en-US" dirty="0">
                <a:effectLst>
                  <a:glow rad="203200">
                    <a:srgbClr val="FFFF00">
                      <a:alpha val="40000"/>
                    </a:srgbClr>
                  </a:glow>
                </a:effectLst>
              </a:rPr>
              <a:t>P(A</a:t>
            </a:r>
            <a:r>
              <a:rPr lang="en-US" baseline="-25000" dirty="0">
                <a:effectLst>
                  <a:glow rad="203200">
                    <a:srgbClr val="FFFF00">
                      <a:alpha val="40000"/>
                    </a:srgbClr>
                  </a:glow>
                </a:effectLst>
              </a:rPr>
              <a:t>2</a:t>
            </a:r>
            <a:r>
              <a:rPr lang="en-US" dirty="0">
                <a:effectLst>
                  <a:glow rad="203200">
                    <a:srgbClr val="FFFF00">
                      <a:alpha val="40000"/>
                    </a:srgbClr>
                  </a:glow>
                </a:effectLst>
              </a:rPr>
              <a:t>|A</a:t>
            </a:r>
            <a:r>
              <a:rPr lang="en-US" baseline="-25000" dirty="0">
                <a:effectLst>
                  <a:glow rad="203200">
                    <a:srgbClr val="FFFF00">
                      <a:alpha val="40000"/>
                    </a:srgbClr>
                  </a:glow>
                </a:effectLst>
              </a:rPr>
              <a:t>3 </a:t>
            </a:r>
            <a:r>
              <a:rPr lang="en-US" dirty="0">
                <a:effectLst>
                  <a:glow rad="203200">
                    <a:srgbClr val="FFFF00">
                      <a:alpha val="40000"/>
                    </a:srgbClr>
                  </a:glow>
                </a:effectLst>
              </a:rPr>
              <a:t>)P(A</a:t>
            </a:r>
            <a:r>
              <a:rPr lang="en-US" baseline="-25000" dirty="0">
                <a:effectLst>
                  <a:glow rad="203200">
                    <a:srgbClr val="FFFF00">
                      <a:alpha val="40000"/>
                    </a:srgbClr>
                  </a:glow>
                </a:effectLst>
              </a:rPr>
              <a:t>3</a:t>
            </a:r>
            <a:r>
              <a:rPr lang="en-US" dirty="0">
                <a:effectLst>
                  <a:glow rad="203200">
                    <a:srgbClr val="FFFF00">
                      <a:alpha val="40000"/>
                    </a:srgbClr>
                  </a:glow>
                </a:effectLst>
              </a:rPr>
              <a:t>)</a:t>
            </a:r>
          </a:p>
          <a:p>
            <a:r>
              <a:rPr lang="en-US" dirty="0">
                <a:effectLst/>
              </a:rPr>
              <a:t>Notice: </a:t>
            </a:r>
            <a:r>
              <a:rPr lang="en-US" dirty="0"/>
              <a:t>P(A</a:t>
            </a:r>
            <a:r>
              <a:rPr lang="en-US" baseline="-25000" dirty="0"/>
              <a:t>1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3 </a:t>
            </a:r>
            <a:r>
              <a:rPr lang="en-US" dirty="0"/>
              <a:t>) = P(A</a:t>
            </a:r>
            <a:r>
              <a:rPr lang="en-US" baseline="-25000" dirty="0"/>
              <a:t>3</a:t>
            </a:r>
            <a:r>
              <a:rPr lang="en-US" dirty="0"/>
              <a:t>, 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1 </a:t>
            </a:r>
            <a:r>
              <a:rPr lang="en-US" dirty="0"/>
              <a:t>) = P(A</a:t>
            </a:r>
            <a:r>
              <a:rPr lang="en-US" baseline="-25000" dirty="0"/>
              <a:t>3</a:t>
            </a:r>
            <a:r>
              <a:rPr lang="en-US" dirty="0"/>
              <a:t>| A</a:t>
            </a:r>
            <a:r>
              <a:rPr lang="en-US" baseline="-25000" dirty="0"/>
              <a:t>2</a:t>
            </a:r>
            <a:r>
              <a:rPr lang="en-US" dirty="0"/>
              <a:t>, A</a:t>
            </a:r>
            <a:r>
              <a:rPr lang="en-US" baseline="-25000" dirty="0"/>
              <a:t>1 </a:t>
            </a:r>
            <a:r>
              <a:rPr lang="en-US" dirty="0"/>
              <a:t>) P(A</a:t>
            </a:r>
            <a:r>
              <a:rPr lang="en-US" baseline="-25000" dirty="0"/>
              <a:t>2</a:t>
            </a:r>
            <a:r>
              <a:rPr lang="en-US" dirty="0"/>
              <a:t>|A</a:t>
            </a:r>
            <a:r>
              <a:rPr lang="en-US" baseline="-25000" dirty="0"/>
              <a:t>1 </a:t>
            </a:r>
            <a:r>
              <a:rPr lang="en-US" dirty="0"/>
              <a:t>)P(A</a:t>
            </a:r>
            <a:r>
              <a:rPr lang="en-US" baseline="-25000" dirty="0"/>
              <a:t>1</a:t>
            </a:r>
            <a:r>
              <a:rPr lang="en-US" dirty="0"/>
              <a:t>)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In general, P(A</a:t>
            </a:r>
            <a:r>
              <a:rPr lang="en-US" baseline="-25000" dirty="0">
                <a:effectLst/>
              </a:rPr>
              <a:t>1</a:t>
            </a:r>
            <a:r>
              <a:rPr lang="en-US" dirty="0">
                <a:effectLst/>
              </a:rPr>
              <a:t>...A</a:t>
            </a:r>
            <a:r>
              <a:rPr lang="en-US" baseline="-25000" dirty="0">
                <a:effectLst/>
              </a:rPr>
              <a:t>n</a:t>
            </a:r>
            <a:r>
              <a:rPr lang="en-US" dirty="0">
                <a:effectLst/>
              </a:rPr>
              <a:t>) = P(A</a:t>
            </a:r>
            <a:r>
              <a:rPr lang="en-US" baseline="-25000" dirty="0">
                <a:effectLst/>
              </a:rPr>
              <a:t>1</a:t>
            </a:r>
            <a:r>
              <a:rPr lang="en-US" dirty="0">
                <a:effectLst/>
              </a:rPr>
              <a:t>|A</a:t>
            </a:r>
            <a:r>
              <a:rPr lang="en-US" baseline="-25000" dirty="0">
                <a:effectLst/>
              </a:rPr>
              <a:t>2</a:t>
            </a:r>
            <a:r>
              <a:rPr lang="en-US" dirty="0">
                <a:effectLst/>
              </a:rPr>
              <a:t>...A</a:t>
            </a:r>
            <a:r>
              <a:rPr lang="en-US" baseline="-25000" dirty="0">
                <a:effectLst/>
              </a:rPr>
              <a:t>n</a:t>
            </a:r>
            <a:r>
              <a:rPr lang="en-US" dirty="0">
                <a:effectLst/>
              </a:rPr>
              <a:t>)P(A</a:t>
            </a:r>
            <a:r>
              <a:rPr lang="en-US" baseline="-25000" dirty="0">
                <a:effectLst/>
              </a:rPr>
              <a:t>2</a:t>
            </a:r>
            <a:r>
              <a:rPr lang="en-US" dirty="0">
                <a:effectLst/>
              </a:rPr>
              <a:t>|A</a:t>
            </a:r>
            <a:r>
              <a:rPr lang="en-US" baseline="-25000" dirty="0">
                <a:effectLst/>
              </a:rPr>
              <a:t>3</a:t>
            </a:r>
            <a:r>
              <a:rPr lang="en-US" dirty="0">
                <a:effectLst/>
              </a:rPr>
              <a:t>...A</a:t>
            </a:r>
            <a:r>
              <a:rPr lang="en-US" baseline="-25000" dirty="0">
                <a:effectLst/>
              </a:rPr>
              <a:t>n</a:t>
            </a:r>
            <a:r>
              <a:rPr lang="en-US" dirty="0">
                <a:effectLst/>
              </a:rPr>
              <a:t>)...P(A</a:t>
            </a:r>
            <a:r>
              <a:rPr lang="en-US" baseline="-25000" dirty="0">
                <a:effectLst/>
              </a:rPr>
              <a:t>n-1</a:t>
            </a:r>
            <a:r>
              <a:rPr lang="en-US" dirty="0">
                <a:effectLst/>
              </a:rPr>
              <a:t>|A</a:t>
            </a:r>
            <a:r>
              <a:rPr lang="en-US" baseline="-25000" dirty="0">
                <a:effectLst/>
              </a:rPr>
              <a:t>n</a:t>
            </a:r>
            <a:r>
              <a:rPr lang="en-US" dirty="0">
                <a:effectLst/>
              </a:rPr>
              <a:t>)P(A</a:t>
            </a:r>
            <a:r>
              <a:rPr lang="en-US" baseline="-25000" dirty="0">
                <a:effectLst/>
              </a:rPr>
              <a:t>n</a:t>
            </a:r>
            <a:r>
              <a:rPr lang="en-US" dirty="0">
                <a:effectLst/>
              </a:rPr>
              <a:t>)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8171543" y="566057"/>
            <a:ext cx="2096111" cy="2339500"/>
            <a:chOff x="8171543" y="566057"/>
            <a:chExt cx="2096111" cy="2339500"/>
          </a:xfrm>
        </p:grpSpPr>
        <p:sp>
          <p:nvSpPr>
            <p:cNvPr id="4" name="Oval 3"/>
            <p:cNvSpPr/>
            <p:nvPr/>
          </p:nvSpPr>
          <p:spPr>
            <a:xfrm>
              <a:off x="8550729" y="1096361"/>
              <a:ext cx="928914" cy="928914"/>
            </a:xfrm>
            <a:prstGeom prst="ellipse">
              <a:avLst/>
            </a:prstGeom>
            <a:solidFill>
              <a:srgbClr val="FF0000">
                <a:alpha val="7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9023350" y="1094986"/>
              <a:ext cx="928914" cy="928914"/>
            </a:xfrm>
            <a:prstGeom prst="ellipse">
              <a:avLst/>
            </a:prstGeom>
            <a:solidFill>
              <a:srgbClr val="00B050">
                <a:alpha val="7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8749394" y="1573034"/>
              <a:ext cx="928914" cy="928914"/>
            </a:xfrm>
            <a:prstGeom prst="ellipse">
              <a:avLst/>
            </a:prstGeom>
            <a:solidFill>
              <a:srgbClr val="0070C0">
                <a:alpha val="7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171543" y="566057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1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 flipH="1">
              <a:off x="9720034" y="750723"/>
              <a:ext cx="547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 flipH="1">
              <a:off x="9130688" y="2536225"/>
              <a:ext cx="547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3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61892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Ethics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Probability and Statistics have world-beneficial potential</a:t>
            </a:r>
          </a:p>
          <a:p>
            <a:pPr lvl="1"/>
            <a:r>
              <a:rPr lang="en-US" dirty="0"/>
              <a:t>Disease prevention</a:t>
            </a:r>
          </a:p>
          <a:p>
            <a:pPr lvl="1"/>
            <a:r>
              <a:rPr lang="en-US" dirty="0"/>
              <a:t>Economics</a:t>
            </a:r>
          </a:p>
          <a:p>
            <a:pPr lvl="1"/>
            <a:r>
              <a:rPr lang="en-US" dirty="0"/>
              <a:t>Agriculture</a:t>
            </a:r>
          </a:p>
          <a:p>
            <a:r>
              <a:rPr lang="en-US" dirty="0"/>
              <a:t>Origins?</a:t>
            </a:r>
          </a:p>
          <a:p>
            <a:pPr lvl="1"/>
            <a:r>
              <a:rPr lang="en-US" dirty="0"/>
              <a:t>Pascal and Fermat arguing over games of chance in 1654</a:t>
            </a:r>
          </a:p>
          <a:p>
            <a:pPr lvl="1"/>
            <a:r>
              <a:rPr lang="en-US" dirty="0"/>
              <a:t>Gambling industry </a:t>
            </a:r>
            <a:r>
              <a:rPr lang="en-US" u="sng" dirty="0"/>
              <a:t>exploits</a:t>
            </a:r>
            <a:r>
              <a:rPr lang="en-US" dirty="0"/>
              <a:t> disease</a:t>
            </a:r>
          </a:p>
        </p:txBody>
      </p:sp>
    </p:spTree>
    <p:extLst>
      <p:ext uri="{BB962C8B-B14F-4D97-AF65-F5344CB8AC3E}">
        <p14:creationId xmlns:p14="http://schemas.microsoft.com/office/powerpoint/2010/main" val="1268136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Ethics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AI, NLP also have </a:t>
            </a:r>
            <a:r>
              <a:rPr lang="en-US"/>
              <a:t>potential benefit and harm</a:t>
            </a:r>
            <a:endParaRPr lang="en-US" dirty="0"/>
          </a:p>
          <a:p>
            <a:pPr lvl="1"/>
            <a:r>
              <a:rPr lang="en-US" dirty="0"/>
              <a:t>Reduce miscommunication</a:t>
            </a:r>
          </a:p>
          <a:p>
            <a:pPr lvl="1"/>
            <a:r>
              <a:rPr lang="en-US" dirty="0"/>
              <a:t>Accident prevention</a:t>
            </a:r>
          </a:p>
          <a:p>
            <a:pPr lvl="1"/>
            <a:r>
              <a:rPr lang="en-US" dirty="0"/>
              <a:t>Faster research</a:t>
            </a:r>
          </a:p>
          <a:p>
            <a:pPr lvl="1"/>
            <a:r>
              <a:rPr lang="en-US" dirty="0"/>
              <a:t>Sudden workforce upheaval</a:t>
            </a:r>
          </a:p>
          <a:p>
            <a:pPr lvl="1"/>
            <a:r>
              <a:rPr lang="en-US" dirty="0"/>
              <a:t>Marginalization of some populations</a:t>
            </a:r>
          </a:p>
          <a:p>
            <a:pPr lvl="1"/>
            <a:r>
              <a:rPr lang="en-US" dirty="0"/>
              <a:t>Energy consumption</a:t>
            </a:r>
          </a:p>
          <a:p>
            <a:r>
              <a:rPr lang="en-US" dirty="0"/>
              <a:t>Spiderman principle: "With great power comes great responsibility"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8136" y="1914878"/>
            <a:ext cx="2401570" cy="266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442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Events A and B are </a:t>
            </a:r>
            <a:r>
              <a:rPr lang="en-US" u="sng" dirty="0"/>
              <a:t>independent</a:t>
            </a:r>
            <a:r>
              <a:rPr lang="en-US" dirty="0"/>
              <a:t> if P(A) = P(A|B)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163" y="2508250"/>
            <a:ext cx="2858407" cy="27089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729" y="5354179"/>
            <a:ext cx="1576302" cy="5456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2400" y="2565400"/>
            <a:ext cx="2500086" cy="25000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7543" y="5354179"/>
            <a:ext cx="1879600" cy="6694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1292" y="2508250"/>
            <a:ext cx="2348593" cy="25995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4621" y="5447563"/>
            <a:ext cx="1653722" cy="62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181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10015</TotalTime>
  <Words>2261</Words>
  <Application>Microsoft Macintosh PowerPoint</Application>
  <PresentationFormat>Widescreen</PresentationFormat>
  <Paragraphs>386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Lecture 4: Probability </vt:lpstr>
      <vt:lpstr>Definitions</vt:lpstr>
      <vt:lpstr>Example</vt:lpstr>
      <vt:lpstr>Joint and Conditional Probability</vt:lpstr>
      <vt:lpstr>Joint and Conditional Probability</vt:lpstr>
      <vt:lpstr>Chain Rule of Probability</vt:lpstr>
      <vt:lpstr>Aside: Ethics</vt:lpstr>
      <vt:lpstr>Aside: Ethics</vt:lpstr>
      <vt:lpstr>Independence</vt:lpstr>
      <vt:lpstr>Bayes' Rule</vt:lpstr>
      <vt:lpstr>Law of Total Probability</vt:lpstr>
      <vt:lpstr>Using Bayes' Rule and Law of Total Probability</vt:lpstr>
      <vt:lpstr>Jill Passed the Test. Is She a Mind Reader?</vt:lpstr>
      <vt:lpstr>Argmax and Bayes' Rule</vt:lpstr>
      <vt:lpstr>Argmax and Bayes' Rule</vt:lpstr>
      <vt:lpstr>Bayes' Rule and Noisy Channel Model</vt:lpstr>
      <vt:lpstr>Quiz Questions</vt:lpstr>
      <vt:lpstr>Quiz Questions</vt:lpstr>
      <vt:lpstr>Estimating Probabilities</vt:lpstr>
      <vt:lpstr>Data and Model</vt:lpstr>
      <vt:lpstr>Data and Model</vt:lpstr>
      <vt:lpstr>Data and Model</vt:lpstr>
      <vt:lpstr>Data and Model</vt:lpstr>
      <vt:lpstr>Data and Model</vt:lpstr>
      <vt:lpstr>Determining P(D|m)</vt:lpstr>
      <vt:lpstr>What if we have an opinion about M?</vt:lpstr>
      <vt:lpstr>Quiz Questions</vt:lpstr>
      <vt:lpstr>Adding Probabilities to FSA</vt:lpstr>
      <vt:lpstr>pFSA is a way to encode P(A) </vt:lpstr>
      <vt:lpstr>wFSA is just a weighted graph</vt:lpstr>
      <vt:lpstr>Adding Probabilities to FST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May</dc:creator>
  <cp:lastModifiedBy>Jonathan May</cp:lastModifiedBy>
  <cp:revision>95</cp:revision>
  <cp:lastPrinted>2017-09-01T00:58:05Z</cp:lastPrinted>
  <dcterms:created xsi:type="dcterms:W3CDTF">2017-08-25T22:33:28Z</dcterms:created>
  <dcterms:modified xsi:type="dcterms:W3CDTF">2018-08-27T17:32:05Z</dcterms:modified>
</cp:coreProperties>
</file>

<file path=docProps/thumbnail.jpeg>
</file>